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80" r:id="rId5"/>
    <p:sldId id="345" r:id="rId6"/>
    <p:sldId id="349" r:id="rId7"/>
    <p:sldId id="350" r:id="rId8"/>
    <p:sldId id="348" r:id="rId9"/>
    <p:sldId id="283" r:id="rId10"/>
    <p:sldId id="300" r:id="rId11"/>
    <p:sldId id="286" r:id="rId12"/>
    <p:sldId id="316" r:id="rId13"/>
    <p:sldId id="399" r:id="rId14"/>
    <p:sldId id="412" r:id="rId15"/>
    <p:sldId id="413" r:id="rId16"/>
    <p:sldId id="415" r:id="rId17"/>
    <p:sldId id="299" r:id="rId18"/>
    <p:sldId id="403" r:id="rId19"/>
    <p:sldId id="404" r:id="rId20"/>
    <p:sldId id="420" r:id="rId21"/>
    <p:sldId id="414" r:id="rId22"/>
    <p:sldId id="401" r:id="rId23"/>
    <p:sldId id="421" r:id="rId24"/>
    <p:sldId id="423" r:id="rId25"/>
    <p:sldId id="402" r:id="rId26"/>
    <p:sldId id="422" r:id="rId27"/>
    <p:sldId id="406" r:id="rId28"/>
    <p:sldId id="407" r:id="rId29"/>
    <p:sldId id="424" r:id="rId30"/>
    <p:sldId id="425" r:id="rId31"/>
    <p:sldId id="382" r:id="rId32"/>
    <p:sldId id="409" r:id="rId33"/>
    <p:sldId id="411" r:id="rId34"/>
    <p:sldId id="408" r:id="rId35"/>
    <p:sldId id="405" r:id="rId36"/>
    <p:sldId id="416" r:id="rId37"/>
    <p:sldId id="417" r:id="rId38"/>
    <p:sldId id="418" r:id="rId39"/>
    <p:sldId id="419" r:id="rId40"/>
    <p:sldId id="281"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93082"/>
    <a:srgbClr val="22478B"/>
    <a:srgbClr val="592F82"/>
    <a:srgbClr val="7BC5D3"/>
    <a:srgbClr val="ABD9E1"/>
    <a:srgbClr val="80D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3369" autoAdjust="0"/>
  </p:normalViewPr>
  <p:slideViewPr>
    <p:cSldViewPr snapToGrid="0">
      <p:cViewPr>
        <p:scale>
          <a:sx n="25" d="100"/>
          <a:sy n="25" d="100"/>
        </p:scale>
        <p:origin x="692" y="32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datosabiertos@mintic.gov.co"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tosabiertos@mintic.gov.co"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4FFBA-1A69-4640-8ACA-44F1414EC565}"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ES"/>
        </a:p>
      </dgm:t>
    </dgm:pt>
    <dgm:pt modelId="{C04EBD35-9D2E-443C-B3B7-9F464187F9A7}">
      <dgm:prSet phldrT="[Texto]" custT="1"/>
      <dgm:spPr/>
      <dgm:t>
        <a:bodyPr/>
        <a:lstStyle/>
        <a:p>
          <a:r>
            <a:rPr lang="es-ES" sz="2400" b="1" dirty="0">
              <a:latin typeface="+mj-lt"/>
            </a:rPr>
            <a:t>Planeación</a:t>
          </a:r>
        </a:p>
      </dgm:t>
    </dgm:pt>
    <dgm:pt modelId="{837D0AD1-E2BB-43D3-B481-E5F6ABE3CAD4}" type="parTrans" cxnId="{58224163-0CD7-4A83-BC93-8FF74B778777}">
      <dgm:prSet/>
      <dgm:spPr/>
      <dgm:t>
        <a:bodyPr/>
        <a:lstStyle/>
        <a:p>
          <a:endParaRPr lang="es-ES" sz="3200">
            <a:latin typeface="+mj-lt"/>
          </a:endParaRPr>
        </a:p>
      </dgm:t>
    </dgm:pt>
    <dgm:pt modelId="{3425FDC1-244E-4034-870B-FFC5C7D27286}" type="sibTrans" cxnId="{58224163-0CD7-4A83-BC93-8FF74B778777}">
      <dgm:prSet/>
      <dgm:spPr/>
      <dgm:t>
        <a:bodyPr/>
        <a:lstStyle/>
        <a:p>
          <a:endParaRPr lang="es-ES" sz="3200">
            <a:latin typeface="+mj-lt"/>
          </a:endParaRPr>
        </a:p>
      </dgm:t>
    </dgm:pt>
    <dgm:pt modelId="{5CE20AAF-AB8F-4279-83CE-B20E0FA44B17}">
      <dgm:prSet phldrT="[Texto]" custT="1"/>
      <dgm:spPr/>
      <dgm:t>
        <a:bodyPr/>
        <a:lstStyle/>
        <a:p>
          <a:r>
            <a:rPr lang="es-ES" sz="3200" dirty="0">
              <a:latin typeface="+mj-lt"/>
            </a:rPr>
            <a:t>Reuniones de seguimiento a la calidad de los metadatos y datos del Portal</a:t>
          </a:r>
        </a:p>
      </dgm:t>
    </dgm:pt>
    <dgm:pt modelId="{7ED28206-8F66-4E23-9AC1-46CFEEB4DD48}" type="parTrans" cxnId="{61DD4CEF-5AA0-41A5-9218-4E64FB89CF44}">
      <dgm:prSet/>
      <dgm:spPr/>
      <dgm:t>
        <a:bodyPr/>
        <a:lstStyle/>
        <a:p>
          <a:endParaRPr lang="es-ES" sz="3200">
            <a:latin typeface="+mj-lt"/>
          </a:endParaRPr>
        </a:p>
      </dgm:t>
    </dgm:pt>
    <dgm:pt modelId="{BF8E3F73-AE43-4A3E-9B16-E611B34AE2C4}" type="sibTrans" cxnId="{61DD4CEF-5AA0-41A5-9218-4E64FB89CF44}">
      <dgm:prSet/>
      <dgm:spPr/>
      <dgm:t>
        <a:bodyPr/>
        <a:lstStyle/>
        <a:p>
          <a:endParaRPr lang="es-ES" sz="3200">
            <a:latin typeface="+mj-lt"/>
          </a:endParaRPr>
        </a:p>
      </dgm:t>
    </dgm:pt>
    <dgm:pt modelId="{D2566E7A-1E68-4AD5-BCAA-7E1C90037A0E}">
      <dgm:prSet phldrT="[Texto]" custT="1"/>
      <dgm:spPr/>
      <dgm:t>
        <a:bodyPr/>
        <a:lstStyle/>
        <a:p>
          <a:r>
            <a:rPr lang="es-ES" sz="3200" dirty="0">
              <a:latin typeface="+mj-lt"/>
            </a:rPr>
            <a:t>Documentar el plan</a:t>
          </a:r>
          <a:r>
            <a:rPr lang="es-CO" sz="3200" dirty="0">
              <a:latin typeface="+mj-lt"/>
            </a:rPr>
            <a:t> estratégico de calidad de metadatos y datos del portal</a:t>
          </a:r>
          <a:endParaRPr lang="es-ES" sz="3200" dirty="0">
            <a:latin typeface="+mj-lt"/>
          </a:endParaRPr>
        </a:p>
      </dgm:t>
    </dgm:pt>
    <dgm:pt modelId="{C5E49593-685A-457F-A2ED-49B91EC8C918}" type="parTrans" cxnId="{8F017E0B-CB5B-4522-9811-C73E9C699E6A}">
      <dgm:prSet/>
      <dgm:spPr/>
      <dgm:t>
        <a:bodyPr/>
        <a:lstStyle/>
        <a:p>
          <a:endParaRPr lang="es-ES" sz="3200">
            <a:latin typeface="+mj-lt"/>
          </a:endParaRPr>
        </a:p>
      </dgm:t>
    </dgm:pt>
    <dgm:pt modelId="{3F957AE4-0E05-4930-8594-4A0768AD021B}" type="sibTrans" cxnId="{8F017E0B-CB5B-4522-9811-C73E9C699E6A}">
      <dgm:prSet/>
      <dgm:spPr/>
      <dgm:t>
        <a:bodyPr/>
        <a:lstStyle/>
        <a:p>
          <a:endParaRPr lang="es-ES" sz="3200">
            <a:latin typeface="+mj-lt"/>
          </a:endParaRPr>
        </a:p>
      </dgm:t>
    </dgm:pt>
    <dgm:pt modelId="{9FB2506C-2276-46C3-BDAF-4589566D1BD3}">
      <dgm:prSet phldrT="[Texto]" custT="1"/>
      <dgm:spPr/>
      <dgm:t>
        <a:bodyPr/>
        <a:lstStyle/>
        <a:p>
          <a:r>
            <a:rPr lang="es-ES" sz="2400" b="1">
              <a:latin typeface="+mj-lt"/>
            </a:rPr>
            <a:t>Desarrollo</a:t>
          </a:r>
        </a:p>
      </dgm:t>
    </dgm:pt>
    <dgm:pt modelId="{4FE4682D-A454-46E0-8039-D7D9CC73DC54}" type="parTrans" cxnId="{BBC27A65-232A-4918-B8A3-38A73C44F2A6}">
      <dgm:prSet/>
      <dgm:spPr/>
      <dgm:t>
        <a:bodyPr/>
        <a:lstStyle/>
        <a:p>
          <a:endParaRPr lang="es-ES" sz="3200">
            <a:latin typeface="+mj-lt"/>
          </a:endParaRPr>
        </a:p>
      </dgm:t>
    </dgm:pt>
    <dgm:pt modelId="{F0004BBC-1EF2-4432-B502-8B17C617624A}" type="sibTrans" cxnId="{BBC27A65-232A-4918-B8A3-38A73C44F2A6}">
      <dgm:prSet/>
      <dgm:spPr/>
      <dgm:t>
        <a:bodyPr/>
        <a:lstStyle/>
        <a:p>
          <a:endParaRPr lang="es-ES" sz="3200">
            <a:latin typeface="+mj-lt"/>
          </a:endParaRPr>
        </a:p>
      </dgm:t>
    </dgm:pt>
    <dgm:pt modelId="{10BA651C-FE71-4987-9AA6-5451DEE2550D}">
      <dgm:prSet phldrT="[Texto]" custT="1"/>
      <dgm:spPr/>
      <dgm:t>
        <a:bodyPr/>
        <a:lstStyle/>
        <a:p>
          <a:r>
            <a:rPr lang="es-ES" sz="3200" dirty="0">
              <a:latin typeface="+mj-lt"/>
            </a:rPr>
            <a:t>Estimar ajustes y nuevos desarrollos solicitados a DataQ</a:t>
          </a:r>
        </a:p>
      </dgm:t>
    </dgm:pt>
    <dgm:pt modelId="{39EC9BFB-92B2-4EA1-BA16-85EA46005EA2}" type="parTrans" cxnId="{EE9E6485-22CB-405F-9D3B-70F1B95334D3}">
      <dgm:prSet/>
      <dgm:spPr/>
      <dgm:t>
        <a:bodyPr/>
        <a:lstStyle/>
        <a:p>
          <a:endParaRPr lang="es-ES" sz="3200">
            <a:latin typeface="+mj-lt"/>
          </a:endParaRPr>
        </a:p>
      </dgm:t>
    </dgm:pt>
    <dgm:pt modelId="{BF2EBC70-31EF-4EB5-9849-E049BEDFD7E7}" type="sibTrans" cxnId="{EE9E6485-22CB-405F-9D3B-70F1B95334D3}">
      <dgm:prSet/>
      <dgm:spPr/>
      <dgm:t>
        <a:bodyPr/>
        <a:lstStyle/>
        <a:p>
          <a:endParaRPr lang="es-ES" sz="3200">
            <a:latin typeface="+mj-lt"/>
          </a:endParaRPr>
        </a:p>
      </dgm:t>
    </dgm:pt>
    <dgm:pt modelId="{C2CA3D1D-0B6E-410B-8538-59FB2CB71376}">
      <dgm:prSet phldrT="[Texto]" custT="1"/>
      <dgm:spPr/>
      <dgm:t>
        <a:bodyPr/>
        <a:lstStyle/>
        <a:p>
          <a:r>
            <a:rPr lang="es-ES" sz="2400" b="1" dirty="0">
              <a:latin typeface="+mj-lt"/>
            </a:rPr>
            <a:t>Ejecución</a:t>
          </a:r>
        </a:p>
      </dgm:t>
    </dgm:pt>
    <dgm:pt modelId="{B22C5FC0-5040-43BA-A37D-746E1612BF97}" type="parTrans" cxnId="{858D5240-2E04-4188-AD61-45A613FE9AA1}">
      <dgm:prSet/>
      <dgm:spPr/>
      <dgm:t>
        <a:bodyPr/>
        <a:lstStyle/>
        <a:p>
          <a:endParaRPr lang="es-ES" sz="3200">
            <a:latin typeface="+mj-lt"/>
          </a:endParaRPr>
        </a:p>
      </dgm:t>
    </dgm:pt>
    <dgm:pt modelId="{EDA3A1BC-9F6E-4623-A0E3-25F5DD06C748}" type="sibTrans" cxnId="{858D5240-2E04-4188-AD61-45A613FE9AA1}">
      <dgm:prSet/>
      <dgm:spPr/>
      <dgm:t>
        <a:bodyPr/>
        <a:lstStyle/>
        <a:p>
          <a:endParaRPr lang="es-ES" sz="3200">
            <a:latin typeface="+mj-lt"/>
          </a:endParaRPr>
        </a:p>
      </dgm:t>
    </dgm:pt>
    <dgm:pt modelId="{78186D54-830C-4348-8BFA-E1947A013114}">
      <dgm:prSet phldrT="[Texto]" custT="1"/>
      <dgm:spPr/>
      <dgm:t>
        <a:bodyPr/>
        <a:lstStyle/>
        <a:p>
          <a:r>
            <a:rPr lang="es-ES" sz="3200" dirty="0">
              <a:latin typeface="+mj-lt"/>
            </a:rPr>
            <a:t>Ejecución de programa de automatización (Mensual o Quincenal) </a:t>
          </a:r>
        </a:p>
      </dgm:t>
    </dgm:pt>
    <dgm:pt modelId="{8D3B2051-DB7B-4589-8DA1-BA313A2F4A01}" type="parTrans" cxnId="{79B1AE83-6645-46CD-982E-953C06737F7F}">
      <dgm:prSet/>
      <dgm:spPr/>
      <dgm:t>
        <a:bodyPr/>
        <a:lstStyle/>
        <a:p>
          <a:endParaRPr lang="es-ES" sz="3200">
            <a:latin typeface="+mj-lt"/>
          </a:endParaRPr>
        </a:p>
      </dgm:t>
    </dgm:pt>
    <dgm:pt modelId="{848F09C4-DC4F-4078-92B3-2B11E1067755}" type="sibTrans" cxnId="{79B1AE83-6645-46CD-982E-953C06737F7F}">
      <dgm:prSet/>
      <dgm:spPr/>
      <dgm:t>
        <a:bodyPr/>
        <a:lstStyle/>
        <a:p>
          <a:endParaRPr lang="es-ES" sz="3200">
            <a:latin typeface="+mj-lt"/>
          </a:endParaRPr>
        </a:p>
      </dgm:t>
    </dgm:pt>
    <dgm:pt modelId="{915B63F8-DCDE-4D9F-9DE0-DDC85A94B473}">
      <dgm:prSet phldrT="[Texto]" custT="1"/>
      <dgm:spPr/>
      <dgm:t>
        <a:bodyPr/>
        <a:lstStyle/>
        <a:p>
          <a:r>
            <a:rPr lang="es-ES" sz="3200" dirty="0">
              <a:latin typeface="+mj-lt"/>
            </a:rPr>
            <a:t>Comunicación con la entidad mediante correos (Mensual o Quincenal)</a:t>
          </a:r>
        </a:p>
      </dgm:t>
    </dgm:pt>
    <dgm:pt modelId="{AE20DC9A-BCB6-45C0-BBBF-1161EBA0B15C}" type="parTrans" cxnId="{2462BA55-DEB7-4888-B86F-3DBC19843DA9}">
      <dgm:prSet/>
      <dgm:spPr/>
      <dgm:t>
        <a:bodyPr/>
        <a:lstStyle/>
        <a:p>
          <a:endParaRPr lang="es-ES" sz="3200">
            <a:latin typeface="+mj-lt"/>
          </a:endParaRPr>
        </a:p>
      </dgm:t>
    </dgm:pt>
    <dgm:pt modelId="{C14B2D7E-8A37-414A-B92F-97B0EF5155C4}" type="sibTrans" cxnId="{2462BA55-DEB7-4888-B86F-3DBC19843DA9}">
      <dgm:prSet/>
      <dgm:spPr/>
      <dgm:t>
        <a:bodyPr/>
        <a:lstStyle/>
        <a:p>
          <a:endParaRPr lang="es-ES" sz="3200">
            <a:latin typeface="+mj-lt"/>
          </a:endParaRPr>
        </a:p>
      </dgm:t>
    </dgm:pt>
    <dgm:pt modelId="{A09A3280-59EA-4B1A-8F80-30CE5C80363C}">
      <dgm:prSet phldrT="[Texto]" custT="1"/>
      <dgm:spPr/>
      <dgm:t>
        <a:bodyPr/>
        <a:lstStyle/>
        <a:p>
          <a:r>
            <a:rPr lang="es-ES" sz="3200" dirty="0">
              <a:latin typeface="+mj-lt"/>
            </a:rPr>
            <a:t>Monitoreo del correo de </a:t>
          </a:r>
          <a:r>
            <a:rPr lang="es-ES" sz="3200" dirty="0">
              <a:latin typeface="+mj-lt"/>
              <a:hlinkClick xmlns:r="http://schemas.openxmlformats.org/officeDocument/2006/relationships" r:id="rId1"/>
            </a:rPr>
            <a:t>datosabiertos@mintic.gov.co</a:t>
          </a:r>
          <a:endParaRPr lang="es-ES" sz="3200" dirty="0">
            <a:latin typeface="+mj-lt"/>
          </a:endParaRPr>
        </a:p>
      </dgm:t>
    </dgm:pt>
    <dgm:pt modelId="{33328B24-AFB4-4799-B8C9-F330C81A578D}" type="parTrans" cxnId="{CCF30D15-2B02-497B-A2ED-9FA1C17A011D}">
      <dgm:prSet/>
      <dgm:spPr/>
      <dgm:t>
        <a:bodyPr/>
        <a:lstStyle/>
        <a:p>
          <a:endParaRPr lang="es-ES" sz="3200">
            <a:latin typeface="+mj-lt"/>
          </a:endParaRPr>
        </a:p>
      </dgm:t>
    </dgm:pt>
    <dgm:pt modelId="{6E3C135E-414A-446D-B0A3-78620BE17305}" type="sibTrans" cxnId="{CCF30D15-2B02-497B-A2ED-9FA1C17A011D}">
      <dgm:prSet/>
      <dgm:spPr/>
      <dgm:t>
        <a:bodyPr/>
        <a:lstStyle/>
        <a:p>
          <a:endParaRPr lang="es-ES" sz="3200">
            <a:latin typeface="+mj-lt"/>
          </a:endParaRPr>
        </a:p>
      </dgm:t>
    </dgm:pt>
    <dgm:pt modelId="{75457728-6556-465D-9898-D959022969C6}">
      <dgm:prSet phldrT="[Texto]" custT="1"/>
      <dgm:spPr/>
      <dgm:t>
        <a:bodyPr/>
        <a:lstStyle/>
        <a:p>
          <a:r>
            <a:rPr lang="es-ES" sz="2400" b="1">
              <a:latin typeface="+mj-lt"/>
            </a:rPr>
            <a:t>Seguimiento</a:t>
          </a:r>
        </a:p>
      </dgm:t>
    </dgm:pt>
    <dgm:pt modelId="{4533FBC0-4C93-40A8-ADBF-FF5C534E9330}" type="parTrans" cxnId="{4DC5C656-D5B5-404F-B873-FC6AD7CB3895}">
      <dgm:prSet/>
      <dgm:spPr/>
      <dgm:t>
        <a:bodyPr/>
        <a:lstStyle/>
        <a:p>
          <a:endParaRPr lang="es-ES" sz="3200">
            <a:latin typeface="+mj-lt"/>
          </a:endParaRPr>
        </a:p>
      </dgm:t>
    </dgm:pt>
    <dgm:pt modelId="{94561E92-A14A-4D50-A2D4-8437A87A6732}" type="sibTrans" cxnId="{4DC5C656-D5B5-404F-B873-FC6AD7CB3895}">
      <dgm:prSet/>
      <dgm:spPr/>
      <dgm:t>
        <a:bodyPr/>
        <a:lstStyle/>
        <a:p>
          <a:endParaRPr lang="es-ES" sz="3200">
            <a:latin typeface="+mj-lt"/>
          </a:endParaRPr>
        </a:p>
      </dgm:t>
    </dgm:pt>
    <dgm:pt modelId="{B333C340-7534-4AC6-84F9-4233181A4058}">
      <dgm:prSet phldrT="[Texto]" custT="1"/>
      <dgm:spPr/>
      <dgm:t>
        <a:bodyPr/>
        <a:lstStyle/>
        <a:p>
          <a:r>
            <a:rPr lang="es-ES" sz="3200" dirty="0">
              <a:latin typeface="+mj-lt"/>
            </a:rPr>
            <a:t>Informe DataQ sobre el avance en la mejora de la calidad (Mensual o Quincenal)</a:t>
          </a:r>
        </a:p>
      </dgm:t>
    </dgm:pt>
    <dgm:pt modelId="{CDD3168D-FEE3-499E-9E62-7DDB93560D4F}" type="parTrans" cxnId="{F407E7CB-B8F2-4E86-BD8B-1C87602D87E0}">
      <dgm:prSet/>
      <dgm:spPr/>
      <dgm:t>
        <a:bodyPr/>
        <a:lstStyle/>
        <a:p>
          <a:endParaRPr lang="es-ES" sz="3200">
            <a:latin typeface="+mj-lt"/>
          </a:endParaRPr>
        </a:p>
      </dgm:t>
    </dgm:pt>
    <dgm:pt modelId="{AD3F9AD0-863F-4EC1-A675-240E96EA903D}" type="sibTrans" cxnId="{F407E7CB-B8F2-4E86-BD8B-1C87602D87E0}">
      <dgm:prSet/>
      <dgm:spPr/>
      <dgm:t>
        <a:bodyPr/>
        <a:lstStyle/>
        <a:p>
          <a:endParaRPr lang="es-ES" sz="3200">
            <a:latin typeface="+mj-lt"/>
          </a:endParaRPr>
        </a:p>
      </dgm:t>
    </dgm:pt>
    <dgm:pt modelId="{B2788901-3AD1-4A3D-8940-6F91DE503515}">
      <dgm:prSet phldrT="[Texto]" custT="1"/>
      <dgm:spPr/>
      <dgm:t>
        <a:bodyPr/>
        <a:lstStyle/>
        <a:p>
          <a:r>
            <a:rPr lang="es-ES" sz="3200" dirty="0">
              <a:latin typeface="+mj-lt"/>
            </a:rPr>
            <a:t>Reunión mensual de seguimiento</a:t>
          </a:r>
        </a:p>
      </dgm:t>
    </dgm:pt>
    <dgm:pt modelId="{5E3EEC97-3B6B-4B30-83F7-DE0330416661}" type="parTrans" cxnId="{9925784D-29A3-41FF-8646-289814950630}">
      <dgm:prSet/>
      <dgm:spPr/>
      <dgm:t>
        <a:bodyPr/>
        <a:lstStyle/>
        <a:p>
          <a:endParaRPr lang="es-CO" sz="3200">
            <a:latin typeface="+mj-lt"/>
          </a:endParaRPr>
        </a:p>
      </dgm:t>
    </dgm:pt>
    <dgm:pt modelId="{5329A3A2-8A58-4CB7-8246-0EAFD511C420}" type="sibTrans" cxnId="{9925784D-29A3-41FF-8646-289814950630}">
      <dgm:prSet/>
      <dgm:spPr/>
      <dgm:t>
        <a:bodyPr/>
        <a:lstStyle/>
        <a:p>
          <a:endParaRPr lang="es-CO" sz="3200">
            <a:latin typeface="+mj-lt"/>
          </a:endParaRPr>
        </a:p>
      </dgm:t>
    </dgm:pt>
    <dgm:pt modelId="{5E32F650-602E-4A75-949F-66DA041B7E8B}">
      <dgm:prSet phldrT="[Texto]" custT="1"/>
      <dgm:spPr/>
      <dgm:t>
        <a:bodyPr/>
        <a:lstStyle/>
        <a:p>
          <a:r>
            <a:rPr lang="es-ES" sz="3200" dirty="0">
              <a:latin typeface="+mj-lt"/>
            </a:rPr>
            <a:t>Realizar pruebas unitarias y funcionales a DataQ</a:t>
          </a:r>
        </a:p>
      </dgm:t>
    </dgm:pt>
    <dgm:pt modelId="{27DD9518-BFCD-4C8B-9C4D-C847859ABCAA}" type="parTrans" cxnId="{1EECED74-293A-4CE9-8973-6F0C1BFA72FB}">
      <dgm:prSet/>
      <dgm:spPr/>
      <dgm:t>
        <a:bodyPr/>
        <a:lstStyle/>
        <a:p>
          <a:endParaRPr lang="es-ES"/>
        </a:p>
      </dgm:t>
    </dgm:pt>
    <dgm:pt modelId="{8152DF90-C745-49D2-9505-606E4E4CF51B}" type="sibTrans" cxnId="{1EECED74-293A-4CE9-8973-6F0C1BFA72FB}">
      <dgm:prSet/>
      <dgm:spPr/>
      <dgm:t>
        <a:bodyPr/>
        <a:lstStyle/>
        <a:p>
          <a:endParaRPr lang="es-ES"/>
        </a:p>
      </dgm:t>
    </dgm:pt>
    <dgm:pt modelId="{93D9BAE2-DC8D-4334-A336-EDA75ADD711E}" type="pres">
      <dgm:prSet presAssocID="{DC04FFBA-1A69-4640-8ACA-44F1414EC565}" presName="linearFlow" presStyleCnt="0">
        <dgm:presLayoutVars>
          <dgm:dir/>
          <dgm:animLvl val="lvl"/>
          <dgm:resizeHandles val="exact"/>
        </dgm:presLayoutVars>
      </dgm:prSet>
      <dgm:spPr/>
    </dgm:pt>
    <dgm:pt modelId="{3A021A38-DAF9-449F-95B1-10652E4F4015}" type="pres">
      <dgm:prSet presAssocID="{C04EBD35-9D2E-443C-B3B7-9F464187F9A7}" presName="composite" presStyleCnt="0"/>
      <dgm:spPr/>
    </dgm:pt>
    <dgm:pt modelId="{9FBD77F0-8361-42D4-834E-489CD000B955}" type="pres">
      <dgm:prSet presAssocID="{C04EBD35-9D2E-443C-B3B7-9F464187F9A7}" presName="parentText" presStyleLbl="alignNode1" presStyleIdx="0" presStyleCnt="4">
        <dgm:presLayoutVars>
          <dgm:chMax val="1"/>
          <dgm:bulletEnabled val="1"/>
        </dgm:presLayoutVars>
      </dgm:prSet>
      <dgm:spPr/>
    </dgm:pt>
    <dgm:pt modelId="{5B5A83D2-7E64-48E5-901E-B80DC76A9B6D}" type="pres">
      <dgm:prSet presAssocID="{C04EBD35-9D2E-443C-B3B7-9F464187F9A7}" presName="descendantText" presStyleLbl="alignAcc1" presStyleIdx="0" presStyleCnt="4" custLinFactNeighborX="0">
        <dgm:presLayoutVars>
          <dgm:bulletEnabled val="1"/>
        </dgm:presLayoutVars>
      </dgm:prSet>
      <dgm:spPr/>
    </dgm:pt>
    <dgm:pt modelId="{2140DF15-DC87-47D6-AB2A-504F6B598B9D}" type="pres">
      <dgm:prSet presAssocID="{3425FDC1-244E-4034-870B-FFC5C7D27286}" presName="sp" presStyleCnt="0"/>
      <dgm:spPr/>
    </dgm:pt>
    <dgm:pt modelId="{A773B866-BC3D-4B24-9C60-A2E3876545C5}" type="pres">
      <dgm:prSet presAssocID="{9FB2506C-2276-46C3-BDAF-4589566D1BD3}" presName="composite" presStyleCnt="0"/>
      <dgm:spPr/>
    </dgm:pt>
    <dgm:pt modelId="{DF9AF140-B839-4D7E-8982-2D75585F5E56}" type="pres">
      <dgm:prSet presAssocID="{9FB2506C-2276-46C3-BDAF-4589566D1BD3}" presName="parentText" presStyleLbl="alignNode1" presStyleIdx="1" presStyleCnt="4">
        <dgm:presLayoutVars>
          <dgm:chMax val="1"/>
          <dgm:bulletEnabled val="1"/>
        </dgm:presLayoutVars>
      </dgm:prSet>
      <dgm:spPr/>
    </dgm:pt>
    <dgm:pt modelId="{290E400A-31A4-46FB-83CA-6950944FBAEF}" type="pres">
      <dgm:prSet presAssocID="{9FB2506C-2276-46C3-BDAF-4589566D1BD3}" presName="descendantText" presStyleLbl="alignAcc1" presStyleIdx="1" presStyleCnt="4">
        <dgm:presLayoutVars>
          <dgm:bulletEnabled val="1"/>
        </dgm:presLayoutVars>
      </dgm:prSet>
      <dgm:spPr/>
    </dgm:pt>
    <dgm:pt modelId="{5E8844FE-1358-4FE0-A46E-0520B11AB8E5}" type="pres">
      <dgm:prSet presAssocID="{F0004BBC-1EF2-4432-B502-8B17C617624A}" presName="sp" presStyleCnt="0"/>
      <dgm:spPr/>
    </dgm:pt>
    <dgm:pt modelId="{E6CBE94C-6802-4297-AB37-7ED43D76A031}" type="pres">
      <dgm:prSet presAssocID="{C2CA3D1D-0B6E-410B-8538-59FB2CB71376}" presName="composite" presStyleCnt="0"/>
      <dgm:spPr/>
    </dgm:pt>
    <dgm:pt modelId="{FE36F6A0-69FA-4BE1-8FAE-D66DFAF005FE}" type="pres">
      <dgm:prSet presAssocID="{C2CA3D1D-0B6E-410B-8538-59FB2CB71376}" presName="parentText" presStyleLbl="alignNode1" presStyleIdx="2" presStyleCnt="4">
        <dgm:presLayoutVars>
          <dgm:chMax val="1"/>
          <dgm:bulletEnabled val="1"/>
        </dgm:presLayoutVars>
      </dgm:prSet>
      <dgm:spPr/>
    </dgm:pt>
    <dgm:pt modelId="{7E7FDB47-C5DF-489F-A862-8542C9679944}" type="pres">
      <dgm:prSet presAssocID="{C2CA3D1D-0B6E-410B-8538-59FB2CB71376}" presName="descendantText" presStyleLbl="alignAcc1" presStyleIdx="2" presStyleCnt="4" custScaleY="115914">
        <dgm:presLayoutVars>
          <dgm:bulletEnabled val="1"/>
        </dgm:presLayoutVars>
      </dgm:prSet>
      <dgm:spPr/>
    </dgm:pt>
    <dgm:pt modelId="{33B6E922-E37D-4BEF-8C09-7983C547E8DB}" type="pres">
      <dgm:prSet presAssocID="{EDA3A1BC-9F6E-4623-A0E3-25F5DD06C748}" presName="sp" presStyleCnt="0"/>
      <dgm:spPr/>
    </dgm:pt>
    <dgm:pt modelId="{3ECC6BCB-A98F-477D-9747-9AA41B6A6FBB}" type="pres">
      <dgm:prSet presAssocID="{75457728-6556-465D-9898-D959022969C6}" presName="composite" presStyleCnt="0"/>
      <dgm:spPr/>
    </dgm:pt>
    <dgm:pt modelId="{8F1786EB-BEB0-4075-998C-5199F156D2A2}" type="pres">
      <dgm:prSet presAssocID="{75457728-6556-465D-9898-D959022969C6}" presName="parentText" presStyleLbl="alignNode1" presStyleIdx="3" presStyleCnt="4">
        <dgm:presLayoutVars>
          <dgm:chMax val="1"/>
          <dgm:bulletEnabled val="1"/>
        </dgm:presLayoutVars>
      </dgm:prSet>
      <dgm:spPr/>
    </dgm:pt>
    <dgm:pt modelId="{875C3D6D-B151-44BA-95E4-E9344FA3267A}" type="pres">
      <dgm:prSet presAssocID="{75457728-6556-465D-9898-D959022969C6}" presName="descendantText" presStyleLbl="alignAcc1" presStyleIdx="3" presStyleCnt="4">
        <dgm:presLayoutVars>
          <dgm:bulletEnabled val="1"/>
        </dgm:presLayoutVars>
      </dgm:prSet>
      <dgm:spPr/>
    </dgm:pt>
  </dgm:ptLst>
  <dgm:cxnLst>
    <dgm:cxn modelId="{A0715200-0254-4748-8ED7-5F9F99F72D63}" type="presOf" srcId="{DC04FFBA-1A69-4640-8ACA-44F1414EC565}" destId="{93D9BAE2-DC8D-4334-A336-EDA75ADD711E}" srcOrd="0" destOrd="0" presId="urn:microsoft.com/office/officeart/2005/8/layout/chevron2"/>
    <dgm:cxn modelId="{8F017E0B-CB5B-4522-9811-C73E9C699E6A}" srcId="{C04EBD35-9D2E-443C-B3B7-9F464187F9A7}" destId="{D2566E7A-1E68-4AD5-BCAA-7E1C90037A0E}" srcOrd="1" destOrd="0" parTransId="{C5E49593-685A-457F-A2ED-49B91EC8C918}" sibTransId="{3F957AE4-0E05-4930-8594-4A0768AD021B}"/>
    <dgm:cxn modelId="{CCF30D15-2B02-497B-A2ED-9FA1C17A011D}" srcId="{C2CA3D1D-0B6E-410B-8538-59FB2CB71376}" destId="{A09A3280-59EA-4B1A-8F80-30CE5C80363C}" srcOrd="2" destOrd="0" parTransId="{33328B24-AFB4-4799-B8C9-F330C81A578D}" sibTransId="{6E3C135E-414A-446D-B0A3-78620BE17305}"/>
    <dgm:cxn modelId="{499AA02D-BD2E-4BA4-A592-45703BFBB85C}" type="presOf" srcId="{C04EBD35-9D2E-443C-B3B7-9F464187F9A7}" destId="{9FBD77F0-8361-42D4-834E-489CD000B955}" srcOrd="0" destOrd="0" presId="urn:microsoft.com/office/officeart/2005/8/layout/chevron2"/>
    <dgm:cxn modelId="{CFC9B932-4EB4-4610-BF4C-B104C043CF8A}" type="presOf" srcId="{B2788901-3AD1-4A3D-8940-6F91DE503515}" destId="{875C3D6D-B151-44BA-95E4-E9344FA3267A}" srcOrd="0" destOrd="0" presId="urn:microsoft.com/office/officeart/2005/8/layout/chevron2"/>
    <dgm:cxn modelId="{858D5240-2E04-4188-AD61-45A613FE9AA1}" srcId="{DC04FFBA-1A69-4640-8ACA-44F1414EC565}" destId="{C2CA3D1D-0B6E-410B-8538-59FB2CB71376}" srcOrd="2" destOrd="0" parTransId="{B22C5FC0-5040-43BA-A37D-746E1612BF97}" sibTransId="{EDA3A1BC-9F6E-4623-A0E3-25F5DD06C748}"/>
    <dgm:cxn modelId="{54CC1E5C-738B-4234-86ED-4D5F37C2C11B}" type="presOf" srcId="{5E32F650-602E-4A75-949F-66DA041B7E8B}" destId="{290E400A-31A4-46FB-83CA-6950944FBAEF}" srcOrd="0" destOrd="1" presId="urn:microsoft.com/office/officeart/2005/8/layout/chevron2"/>
    <dgm:cxn modelId="{58224163-0CD7-4A83-BC93-8FF74B778777}" srcId="{DC04FFBA-1A69-4640-8ACA-44F1414EC565}" destId="{C04EBD35-9D2E-443C-B3B7-9F464187F9A7}" srcOrd="0" destOrd="0" parTransId="{837D0AD1-E2BB-43D3-B481-E5F6ABE3CAD4}" sibTransId="{3425FDC1-244E-4034-870B-FFC5C7D27286}"/>
    <dgm:cxn modelId="{95E14F64-50AC-48AB-BA70-229301FA5EC8}" type="presOf" srcId="{915B63F8-DCDE-4D9F-9DE0-DDC85A94B473}" destId="{7E7FDB47-C5DF-489F-A862-8542C9679944}" srcOrd="0" destOrd="1" presId="urn:microsoft.com/office/officeart/2005/8/layout/chevron2"/>
    <dgm:cxn modelId="{BBC27A65-232A-4918-B8A3-38A73C44F2A6}" srcId="{DC04FFBA-1A69-4640-8ACA-44F1414EC565}" destId="{9FB2506C-2276-46C3-BDAF-4589566D1BD3}" srcOrd="1" destOrd="0" parTransId="{4FE4682D-A454-46E0-8039-D7D9CC73DC54}" sibTransId="{F0004BBC-1EF2-4432-B502-8B17C617624A}"/>
    <dgm:cxn modelId="{9925784D-29A3-41FF-8646-289814950630}" srcId="{75457728-6556-465D-9898-D959022969C6}" destId="{B2788901-3AD1-4A3D-8940-6F91DE503515}" srcOrd="0" destOrd="0" parTransId="{5E3EEC97-3B6B-4B30-83F7-DE0330416661}" sibTransId="{5329A3A2-8A58-4CB7-8246-0EAFD511C420}"/>
    <dgm:cxn modelId="{9EED9A6D-56E8-4C50-9201-599B876D0CD3}" type="presOf" srcId="{75457728-6556-465D-9898-D959022969C6}" destId="{8F1786EB-BEB0-4075-998C-5199F156D2A2}" srcOrd="0" destOrd="0" presId="urn:microsoft.com/office/officeart/2005/8/layout/chevron2"/>
    <dgm:cxn modelId="{1EECED74-293A-4CE9-8973-6F0C1BFA72FB}" srcId="{9FB2506C-2276-46C3-BDAF-4589566D1BD3}" destId="{5E32F650-602E-4A75-949F-66DA041B7E8B}" srcOrd="1" destOrd="0" parTransId="{27DD9518-BFCD-4C8B-9C4D-C847859ABCAA}" sibTransId="{8152DF90-C745-49D2-9505-606E4E4CF51B}"/>
    <dgm:cxn modelId="{8D145655-F724-4349-B74C-551466986473}" type="presOf" srcId="{C2CA3D1D-0B6E-410B-8538-59FB2CB71376}" destId="{FE36F6A0-69FA-4BE1-8FAE-D66DFAF005FE}" srcOrd="0" destOrd="0" presId="urn:microsoft.com/office/officeart/2005/8/layout/chevron2"/>
    <dgm:cxn modelId="{2462BA55-DEB7-4888-B86F-3DBC19843DA9}" srcId="{C2CA3D1D-0B6E-410B-8538-59FB2CB71376}" destId="{915B63F8-DCDE-4D9F-9DE0-DDC85A94B473}" srcOrd="1" destOrd="0" parTransId="{AE20DC9A-BCB6-45C0-BBBF-1161EBA0B15C}" sibTransId="{C14B2D7E-8A37-414A-B92F-97B0EF5155C4}"/>
    <dgm:cxn modelId="{4DC5C656-D5B5-404F-B873-FC6AD7CB3895}" srcId="{DC04FFBA-1A69-4640-8ACA-44F1414EC565}" destId="{75457728-6556-465D-9898-D959022969C6}" srcOrd="3" destOrd="0" parTransId="{4533FBC0-4C93-40A8-ADBF-FF5C534E9330}" sibTransId="{94561E92-A14A-4D50-A2D4-8437A87A6732}"/>
    <dgm:cxn modelId="{78E42578-5C71-4718-ABD0-519194BB1BBB}" type="presOf" srcId="{A09A3280-59EA-4B1A-8F80-30CE5C80363C}" destId="{7E7FDB47-C5DF-489F-A862-8542C9679944}" srcOrd="0" destOrd="2" presId="urn:microsoft.com/office/officeart/2005/8/layout/chevron2"/>
    <dgm:cxn modelId="{000BBE7A-AD7B-43B5-B9BB-100E302F1470}" type="presOf" srcId="{9FB2506C-2276-46C3-BDAF-4589566D1BD3}" destId="{DF9AF140-B839-4D7E-8982-2D75585F5E56}" srcOrd="0" destOrd="0" presId="urn:microsoft.com/office/officeart/2005/8/layout/chevron2"/>
    <dgm:cxn modelId="{B28F1081-96C8-4B23-A377-097899CA9C77}" type="presOf" srcId="{B333C340-7534-4AC6-84F9-4233181A4058}" destId="{875C3D6D-B151-44BA-95E4-E9344FA3267A}" srcOrd="0" destOrd="1" presId="urn:microsoft.com/office/officeart/2005/8/layout/chevron2"/>
    <dgm:cxn modelId="{79B1AE83-6645-46CD-982E-953C06737F7F}" srcId="{C2CA3D1D-0B6E-410B-8538-59FB2CB71376}" destId="{78186D54-830C-4348-8BFA-E1947A013114}" srcOrd="0" destOrd="0" parTransId="{8D3B2051-DB7B-4589-8DA1-BA313A2F4A01}" sibTransId="{848F09C4-DC4F-4078-92B3-2B11E1067755}"/>
    <dgm:cxn modelId="{EE9E6485-22CB-405F-9D3B-70F1B95334D3}" srcId="{9FB2506C-2276-46C3-BDAF-4589566D1BD3}" destId="{10BA651C-FE71-4987-9AA6-5451DEE2550D}" srcOrd="0" destOrd="0" parTransId="{39EC9BFB-92B2-4EA1-BA16-85EA46005EA2}" sibTransId="{BF2EBC70-31EF-4EB5-9849-E049BEDFD7E7}"/>
    <dgm:cxn modelId="{9BB7929F-2638-4335-B32E-DC11445C1814}" type="presOf" srcId="{D2566E7A-1E68-4AD5-BCAA-7E1C90037A0E}" destId="{5B5A83D2-7E64-48E5-901E-B80DC76A9B6D}" srcOrd="0" destOrd="1" presId="urn:microsoft.com/office/officeart/2005/8/layout/chevron2"/>
    <dgm:cxn modelId="{F407E7CB-B8F2-4E86-BD8B-1C87602D87E0}" srcId="{75457728-6556-465D-9898-D959022969C6}" destId="{B333C340-7534-4AC6-84F9-4233181A4058}" srcOrd="1" destOrd="0" parTransId="{CDD3168D-FEE3-499E-9E62-7DDB93560D4F}" sibTransId="{AD3F9AD0-863F-4EC1-A675-240E96EA903D}"/>
    <dgm:cxn modelId="{77DA57EE-A5EC-46C3-B191-BD2F9B1A6010}" type="presOf" srcId="{5CE20AAF-AB8F-4279-83CE-B20E0FA44B17}" destId="{5B5A83D2-7E64-48E5-901E-B80DC76A9B6D}" srcOrd="0" destOrd="0" presId="urn:microsoft.com/office/officeart/2005/8/layout/chevron2"/>
    <dgm:cxn modelId="{61DD4CEF-5AA0-41A5-9218-4E64FB89CF44}" srcId="{C04EBD35-9D2E-443C-B3B7-9F464187F9A7}" destId="{5CE20AAF-AB8F-4279-83CE-B20E0FA44B17}" srcOrd="0" destOrd="0" parTransId="{7ED28206-8F66-4E23-9AC1-46CFEEB4DD48}" sibTransId="{BF8E3F73-AE43-4A3E-9B16-E611B34AE2C4}"/>
    <dgm:cxn modelId="{74BFB1F4-1B7F-4F25-8233-ACA141BB1D42}" type="presOf" srcId="{10BA651C-FE71-4987-9AA6-5451DEE2550D}" destId="{290E400A-31A4-46FB-83CA-6950944FBAEF}" srcOrd="0" destOrd="0" presId="urn:microsoft.com/office/officeart/2005/8/layout/chevron2"/>
    <dgm:cxn modelId="{BE34BAFF-60C0-41EA-B57F-DAEDB65FC582}" type="presOf" srcId="{78186D54-830C-4348-8BFA-E1947A013114}" destId="{7E7FDB47-C5DF-489F-A862-8542C9679944}" srcOrd="0" destOrd="0" presId="urn:microsoft.com/office/officeart/2005/8/layout/chevron2"/>
    <dgm:cxn modelId="{D184D56F-D9A2-4FD5-87BF-9626C1F3AB78}" type="presParOf" srcId="{93D9BAE2-DC8D-4334-A336-EDA75ADD711E}" destId="{3A021A38-DAF9-449F-95B1-10652E4F4015}" srcOrd="0" destOrd="0" presId="urn:microsoft.com/office/officeart/2005/8/layout/chevron2"/>
    <dgm:cxn modelId="{B1520E44-BB68-4A2C-B920-7F102F91D662}" type="presParOf" srcId="{3A021A38-DAF9-449F-95B1-10652E4F4015}" destId="{9FBD77F0-8361-42D4-834E-489CD000B955}" srcOrd="0" destOrd="0" presId="urn:microsoft.com/office/officeart/2005/8/layout/chevron2"/>
    <dgm:cxn modelId="{086D29DD-AB94-4819-8E6D-E55E19965A9E}" type="presParOf" srcId="{3A021A38-DAF9-449F-95B1-10652E4F4015}" destId="{5B5A83D2-7E64-48E5-901E-B80DC76A9B6D}" srcOrd="1" destOrd="0" presId="urn:microsoft.com/office/officeart/2005/8/layout/chevron2"/>
    <dgm:cxn modelId="{EBB0BF28-133C-421C-9E0E-3835B7D987BC}" type="presParOf" srcId="{93D9BAE2-DC8D-4334-A336-EDA75ADD711E}" destId="{2140DF15-DC87-47D6-AB2A-504F6B598B9D}" srcOrd="1" destOrd="0" presId="urn:microsoft.com/office/officeart/2005/8/layout/chevron2"/>
    <dgm:cxn modelId="{007AB2EF-2863-4D4E-9388-F9E1FC515A81}" type="presParOf" srcId="{93D9BAE2-DC8D-4334-A336-EDA75ADD711E}" destId="{A773B866-BC3D-4B24-9C60-A2E3876545C5}" srcOrd="2" destOrd="0" presId="urn:microsoft.com/office/officeart/2005/8/layout/chevron2"/>
    <dgm:cxn modelId="{A708CB54-2C76-4C88-A299-E332362FC48C}" type="presParOf" srcId="{A773B866-BC3D-4B24-9C60-A2E3876545C5}" destId="{DF9AF140-B839-4D7E-8982-2D75585F5E56}" srcOrd="0" destOrd="0" presId="urn:microsoft.com/office/officeart/2005/8/layout/chevron2"/>
    <dgm:cxn modelId="{0DB94A87-83A2-485F-AEC2-8DB7B450E438}" type="presParOf" srcId="{A773B866-BC3D-4B24-9C60-A2E3876545C5}" destId="{290E400A-31A4-46FB-83CA-6950944FBAEF}" srcOrd="1" destOrd="0" presId="urn:microsoft.com/office/officeart/2005/8/layout/chevron2"/>
    <dgm:cxn modelId="{1CE1B858-70D4-40B3-9B54-434E66A01187}" type="presParOf" srcId="{93D9BAE2-DC8D-4334-A336-EDA75ADD711E}" destId="{5E8844FE-1358-4FE0-A46E-0520B11AB8E5}" srcOrd="3" destOrd="0" presId="urn:microsoft.com/office/officeart/2005/8/layout/chevron2"/>
    <dgm:cxn modelId="{8091D0D2-3EDB-4266-825E-505C1F98F44D}" type="presParOf" srcId="{93D9BAE2-DC8D-4334-A336-EDA75ADD711E}" destId="{E6CBE94C-6802-4297-AB37-7ED43D76A031}" srcOrd="4" destOrd="0" presId="urn:microsoft.com/office/officeart/2005/8/layout/chevron2"/>
    <dgm:cxn modelId="{D540EAD8-EAFD-4067-AB27-64928BBF864C}" type="presParOf" srcId="{E6CBE94C-6802-4297-AB37-7ED43D76A031}" destId="{FE36F6A0-69FA-4BE1-8FAE-D66DFAF005FE}" srcOrd="0" destOrd="0" presId="urn:microsoft.com/office/officeart/2005/8/layout/chevron2"/>
    <dgm:cxn modelId="{B607C745-6F85-45E7-A9E7-F01D2AE944EB}" type="presParOf" srcId="{E6CBE94C-6802-4297-AB37-7ED43D76A031}" destId="{7E7FDB47-C5DF-489F-A862-8542C9679944}" srcOrd="1" destOrd="0" presId="urn:microsoft.com/office/officeart/2005/8/layout/chevron2"/>
    <dgm:cxn modelId="{785FE165-910B-49BF-81D4-265F3101DB22}" type="presParOf" srcId="{93D9BAE2-DC8D-4334-A336-EDA75ADD711E}" destId="{33B6E922-E37D-4BEF-8C09-7983C547E8DB}" srcOrd="5" destOrd="0" presId="urn:microsoft.com/office/officeart/2005/8/layout/chevron2"/>
    <dgm:cxn modelId="{296F59DE-A07B-45E6-8CA3-E70E8A0AA4A2}" type="presParOf" srcId="{93D9BAE2-DC8D-4334-A336-EDA75ADD711E}" destId="{3ECC6BCB-A98F-477D-9747-9AA41B6A6FBB}" srcOrd="6" destOrd="0" presId="urn:microsoft.com/office/officeart/2005/8/layout/chevron2"/>
    <dgm:cxn modelId="{22B8DD74-55C6-4D89-80AD-8060DC7692B5}" type="presParOf" srcId="{3ECC6BCB-A98F-477D-9747-9AA41B6A6FBB}" destId="{8F1786EB-BEB0-4075-998C-5199F156D2A2}" srcOrd="0" destOrd="0" presId="urn:microsoft.com/office/officeart/2005/8/layout/chevron2"/>
    <dgm:cxn modelId="{AD5D2223-0212-4835-9568-B9985CDE477F}" type="presParOf" srcId="{3ECC6BCB-A98F-477D-9747-9AA41B6A6FBB}" destId="{875C3D6D-B151-44BA-95E4-E9344FA3267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815EC6-50BA-42F1-8B9C-408F3D4202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608A751E-84C8-4364-8224-3C37DA702C2A}">
      <dgm:prSet phldrT="[Texto]" custT="1"/>
      <dgm:spPr/>
      <dgm:t>
        <a:bodyPr/>
        <a:lstStyle/>
        <a:p>
          <a:r>
            <a:rPr lang="es-ES" sz="5400" b="1" dirty="0"/>
            <a:t>Cada 5 días</a:t>
          </a:r>
        </a:p>
      </dgm:t>
    </dgm:pt>
    <dgm:pt modelId="{F458322F-6F1A-4D49-B9FB-5BDC69FB7777}" type="parTrans" cxnId="{3547BEDB-2AF5-44EF-A8F5-439C00E5AC3E}">
      <dgm:prSet/>
      <dgm:spPr/>
      <dgm:t>
        <a:bodyPr/>
        <a:lstStyle/>
        <a:p>
          <a:endParaRPr lang="es-ES" sz="2800"/>
        </a:p>
      </dgm:t>
    </dgm:pt>
    <dgm:pt modelId="{F75D484E-F9C5-4579-939E-23F081EBD0D6}" type="sibTrans" cxnId="{3547BEDB-2AF5-44EF-A8F5-439C00E5AC3E}">
      <dgm:prSet/>
      <dgm:spPr/>
      <dgm:t>
        <a:bodyPr/>
        <a:lstStyle/>
        <a:p>
          <a:endParaRPr lang="es-ES" sz="2800"/>
        </a:p>
      </dgm:t>
    </dgm:pt>
    <dgm:pt modelId="{14EDC643-25CD-4E80-9FF0-7971E9952E9B}">
      <dgm:prSet phldrT="[Texto]" custT="1"/>
      <dgm:spPr/>
      <dgm:t>
        <a:bodyPr/>
        <a:lstStyle/>
        <a:p>
          <a:pPr>
            <a:buFont typeface="Wingdings" panose="05000000000000000000" pitchFamily="2" charset="2"/>
            <a:buChar char="§"/>
          </a:pPr>
          <a:r>
            <a:rPr lang="es-CO" sz="3200" dirty="0">
              <a:effectLst/>
            </a:rPr>
            <a:t>El conjunto de datos contiene menos de cinco registros.</a:t>
          </a:r>
          <a:endParaRPr lang="es-ES" sz="3200" dirty="0"/>
        </a:p>
      </dgm:t>
    </dgm:pt>
    <dgm:pt modelId="{B6FC6AAA-0453-4F5F-A966-F1AFF40D4821}" type="parTrans" cxnId="{3F8AD763-8A8A-4C9B-A9D8-5DDCDD4BC50F}">
      <dgm:prSet/>
      <dgm:spPr/>
      <dgm:t>
        <a:bodyPr/>
        <a:lstStyle/>
        <a:p>
          <a:endParaRPr lang="es-ES" sz="2800"/>
        </a:p>
      </dgm:t>
    </dgm:pt>
    <dgm:pt modelId="{11A3680A-6F08-4DE5-8C65-DC93C3045A63}" type="sibTrans" cxnId="{3F8AD763-8A8A-4C9B-A9D8-5DDCDD4BC50F}">
      <dgm:prSet/>
      <dgm:spPr/>
      <dgm:t>
        <a:bodyPr/>
        <a:lstStyle/>
        <a:p>
          <a:endParaRPr lang="es-ES" sz="2800"/>
        </a:p>
      </dgm:t>
    </dgm:pt>
    <dgm:pt modelId="{05F1B55F-00FA-4CDE-B6F4-500F4E742F24}">
      <dgm:prSet phldrT="[Texto]" custT="1"/>
      <dgm:spPr/>
      <dgm:t>
        <a:bodyPr/>
        <a:lstStyle/>
        <a:p>
          <a:r>
            <a:rPr lang="es-ES" sz="5400" b="1" dirty="0"/>
            <a:t>Quincenal</a:t>
          </a:r>
          <a:endParaRPr lang="es-ES" sz="2800" b="1" dirty="0"/>
        </a:p>
      </dgm:t>
    </dgm:pt>
    <dgm:pt modelId="{4745071B-DBAC-499A-96FA-B61BBDE0494A}" type="parTrans" cxnId="{4CCCAA90-4BB3-4E0B-B6AA-5CCC28CDC151}">
      <dgm:prSet/>
      <dgm:spPr/>
      <dgm:t>
        <a:bodyPr/>
        <a:lstStyle/>
        <a:p>
          <a:endParaRPr lang="es-ES" sz="2800"/>
        </a:p>
      </dgm:t>
    </dgm:pt>
    <dgm:pt modelId="{D96038F0-B5E0-45C5-BFFD-E97F5E0ECA1B}" type="sibTrans" cxnId="{4CCCAA90-4BB3-4E0B-B6AA-5CCC28CDC151}">
      <dgm:prSet/>
      <dgm:spPr/>
      <dgm:t>
        <a:bodyPr/>
        <a:lstStyle/>
        <a:p>
          <a:endParaRPr lang="es-ES" sz="2800"/>
        </a:p>
      </dgm:t>
    </dgm:pt>
    <dgm:pt modelId="{54114FC1-761E-4DDF-92C8-C10E82BCCB68}">
      <dgm:prSet phldrT="[Texto]" custT="1"/>
      <dgm:spPr/>
      <dgm:t>
        <a:bodyPr/>
        <a:lstStyle/>
        <a:p>
          <a:r>
            <a:rPr lang="es-CO" sz="3200" dirty="0">
              <a:effectLst/>
            </a:rPr>
            <a:t>Ajustes automáticos municipio, departamento, entidad, formato de fechas</a:t>
          </a:r>
          <a:endParaRPr lang="es-ES" sz="2800" dirty="0"/>
        </a:p>
      </dgm:t>
    </dgm:pt>
    <dgm:pt modelId="{A4277339-B8CC-4BDD-A033-23766EDDCC5A}" type="parTrans" cxnId="{08BCBB1D-9B6C-41E3-8E84-A5A59EE639C1}">
      <dgm:prSet/>
      <dgm:spPr/>
      <dgm:t>
        <a:bodyPr/>
        <a:lstStyle/>
        <a:p>
          <a:endParaRPr lang="es-ES" sz="2800"/>
        </a:p>
      </dgm:t>
    </dgm:pt>
    <dgm:pt modelId="{4D5DED84-76BA-49D8-9BB8-A74813A75168}" type="sibTrans" cxnId="{08BCBB1D-9B6C-41E3-8E84-A5A59EE639C1}">
      <dgm:prSet/>
      <dgm:spPr/>
      <dgm:t>
        <a:bodyPr/>
        <a:lstStyle/>
        <a:p>
          <a:endParaRPr lang="es-ES" sz="2800"/>
        </a:p>
      </dgm:t>
    </dgm:pt>
    <dgm:pt modelId="{9BB5EB02-56E0-4D2A-A095-2F86AC019981}">
      <dgm:prSet custT="1"/>
      <dgm:spPr/>
      <dgm:t>
        <a:bodyPr/>
        <a:lstStyle/>
        <a:p>
          <a:pPr>
            <a:buFont typeface="Wingdings" panose="05000000000000000000" pitchFamily="2" charset="2"/>
            <a:buChar char="§"/>
          </a:pPr>
          <a:r>
            <a:rPr lang="es-CO" sz="3200" dirty="0">
              <a:effectLst/>
            </a:rPr>
            <a:t>El enlace del conjunto de datos externo no permite la descarga directa de un conjunto de datos en formatos válidos: </a:t>
          </a:r>
          <a:r>
            <a:rPr lang="es-CO" sz="3200" dirty="0" err="1">
              <a:effectLst/>
            </a:rPr>
            <a:t>csv</a:t>
          </a:r>
          <a:r>
            <a:rPr lang="es-CO" sz="3200" dirty="0">
              <a:effectLst/>
            </a:rPr>
            <a:t>, xls, </a:t>
          </a:r>
          <a:r>
            <a:rPr lang="es-CO" sz="3200" dirty="0" err="1">
              <a:effectLst/>
            </a:rPr>
            <a:t>xlsx</a:t>
          </a:r>
          <a:r>
            <a:rPr lang="es-CO" sz="3200" dirty="0">
              <a:effectLst/>
            </a:rPr>
            <a:t>, </a:t>
          </a:r>
          <a:r>
            <a:rPr lang="es-CO" sz="3200" dirty="0" err="1">
              <a:effectLst/>
            </a:rPr>
            <a:t>json</a:t>
          </a:r>
          <a:r>
            <a:rPr lang="es-CO" sz="3200" dirty="0">
              <a:effectLst/>
            </a:rPr>
            <a:t>, </a:t>
          </a:r>
          <a:r>
            <a:rPr lang="es-CO" sz="3200" dirty="0" err="1">
              <a:effectLst/>
            </a:rPr>
            <a:t>kml</a:t>
          </a:r>
          <a:r>
            <a:rPr lang="es-CO" sz="3200" dirty="0">
              <a:effectLst/>
            </a:rPr>
            <a:t>, </a:t>
          </a:r>
          <a:r>
            <a:rPr lang="es-CO" sz="3200" dirty="0" err="1">
              <a:effectLst/>
            </a:rPr>
            <a:t>kmz</a:t>
          </a:r>
          <a:r>
            <a:rPr lang="es-CO" sz="3200" dirty="0">
              <a:effectLst/>
            </a:rPr>
            <a:t> y zip (</a:t>
          </a:r>
          <a:r>
            <a:rPr lang="es-CO" sz="3200" dirty="0" err="1">
              <a:effectLst/>
            </a:rPr>
            <a:t>shapefile</a:t>
          </a:r>
          <a:r>
            <a:rPr lang="es-CO" sz="3200" dirty="0">
              <a:effectLst/>
            </a:rPr>
            <a:t> de ESRI)</a:t>
          </a:r>
        </a:p>
      </dgm:t>
    </dgm:pt>
    <dgm:pt modelId="{8BB965B1-90EB-4B9D-87A0-B811AC25B7EB}" type="parTrans" cxnId="{73167621-123C-4438-9BBB-82BB4BE1EE0D}">
      <dgm:prSet/>
      <dgm:spPr/>
      <dgm:t>
        <a:bodyPr/>
        <a:lstStyle/>
        <a:p>
          <a:endParaRPr lang="es-ES" sz="2800"/>
        </a:p>
      </dgm:t>
    </dgm:pt>
    <dgm:pt modelId="{3CE47C2C-536D-4CF9-8B28-CC109A64EAD0}" type="sibTrans" cxnId="{73167621-123C-4438-9BBB-82BB4BE1EE0D}">
      <dgm:prSet/>
      <dgm:spPr/>
      <dgm:t>
        <a:bodyPr/>
        <a:lstStyle/>
        <a:p>
          <a:endParaRPr lang="es-ES" sz="2800"/>
        </a:p>
      </dgm:t>
    </dgm:pt>
    <dgm:pt modelId="{40426084-3C80-4A3E-AB14-9C49C0FF7050}">
      <dgm:prSet custT="1"/>
      <dgm:spPr/>
      <dgm:t>
        <a:bodyPr/>
        <a:lstStyle/>
        <a:p>
          <a:pPr>
            <a:buFont typeface="Wingdings" panose="05000000000000000000" pitchFamily="2" charset="2"/>
            <a:buChar char="§"/>
          </a:pPr>
          <a:r>
            <a:rPr lang="es-CO" sz="3200" dirty="0">
              <a:effectLst/>
            </a:rPr>
            <a:t>El enlace que se encuentra en el campo de la metadata URL documentación y/o URL normativa, direcciona a una página no disponible</a:t>
          </a:r>
        </a:p>
      </dgm:t>
    </dgm:pt>
    <dgm:pt modelId="{B0DEE36F-BA7A-4F2E-959C-8EB5B7C7D9B3}" type="parTrans" cxnId="{11DB8661-536E-4904-84C7-32D7BDF203A6}">
      <dgm:prSet/>
      <dgm:spPr/>
      <dgm:t>
        <a:bodyPr/>
        <a:lstStyle/>
        <a:p>
          <a:endParaRPr lang="es-ES" sz="2800"/>
        </a:p>
      </dgm:t>
    </dgm:pt>
    <dgm:pt modelId="{47A51384-85FE-4E42-B898-DA269D517346}" type="sibTrans" cxnId="{11DB8661-536E-4904-84C7-32D7BDF203A6}">
      <dgm:prSet/>
      <dgm:spPr/>
      <dgm:t>
        <a:bodyPr/>
        <a:lstStyle/>
        <a:p>
          <a:endParaRPr lang="es-ES" sz="2800"/>
        </a:p>
      </dgm:t>
    </dgm:pt>
    <dgm:pt modelId="{500C57F3-AB49-4C44-931F-FDCD87C00B61}">
      <dgm:prSet custT="1"/>
      <dgm:spPr/>
      <dgm:t>
        <a:bodyPr/>
        <a:lstStyle/>
        <a:p>
          <a:pPr>
            <a:buFont typeface="Wingdings" panose="05000000000000000000" pitchFamily="2" charset="2"/>
            <a:buChar char="§"/>
          </a:pPr>
          <a:r>
            <a:rPr lang="es-CO" sz="3200" dirty="0">
              <a:effectLst/>
            </a:rPr>
            <a:t>Metadata Incompleta y/o vacía</a:t>
          </a:r>
        </a:p>
      </dgm:t>
    </dgm:pt>
    <dgm:pt modelId="{BE453247-06CA-461B-8FD5-BB2E601BB1D8}" type="parTrans" cxnId="{CCCDEC21-0154-4D2F-87AC-2361099B78E8}">
      <dgm:prSet/>
      <dgm:spPr/>
      <dgm:t>
        <a:bodyPr/>
        <a:lstStyle/>
        <a:p>
          <a:endParaRPr lang="es-ES" sz="2800"/>
        </a:p>
      </dgm:t>
    </dgm:pt>
    <dgm:pt modelId="{8DE065BF-0B7E-4A24-9E97-8C38F783D668}" type="sibTrans" cxnId="{CCCDEC21-0154-4D2F-87AC-2361099B78E8}">
      <dgm:prSet/>
      <dgm:spPr/>
      <dgm:t>
        <a:bodyPr/>
        <a:lstStyle/>
        <a:p>
          <a:endParaRPr lang="es-ES" sz="2800"/>
        </a:p>
      </dgm:t>
    </dgm:pt>
    <dgm:pt modelId="{7E9D2970-BCDB-48EB-A405-F20002D3AE72}">
      <dgm:prSet custT="1"/>
      <dgm:spPr/>
      <dgm:t>
        <a:bodyPr/>
        <a:lstStyle/>
        <a:p>
          <a:pPr>
            <a:buFont typeface="Wingdings" panose="05000000000000000000" pitchFamily="2" charset="2"/>
            <a:buChar char="§"/>
          </a:pPr>
          <a:r>
            <a:rPr lang="es-CO" sz="3200" dirty="0">
              <a:effectLst/>
            </a:rPr>
            <a:t>Conjunto con una columna</a:t>
          </a:r>
        </a:p>
      </dgm:t>
    </dgm:pt>
    <dgm:pt modelId="{A442A520-8103-4E18-B428-095F7CC827F2}" type="parTrans" cxnId="{49A7C3A5-2373-46C1-8310-C1044C00AC7E}">
      <dgm:prSet/>
      <dgm:spPr/>
      <dgm:t>
        <a:bodyPr/>
        <a:lstStyle/>
        <a:p>
          <a:endParaRPr lang="es-ES" sz="2800"/>
        </a:p>
      </dgm:t>
    </dgm:pt>
    <dgm:pt modelId="{E4DFE9A7-E9A7-48AB-922B-5E9724AE0D6B}" type="sibTrans" cxnId="{49A7C3A5-2373-46C1-8310-C1044C00AC7E}">
      <dgm:prSet/>
      <dgm:spPr/>
      <dgm:t>
        <a:bodyPr/>
        <a:lstStyle/>
        <a:p>
          <a:endParaRPr lang="es-ES" sz="2800"/>
        </a:p>
      </dgm:t>
    </dgm:pt>
    <dgm:pt modelId="{EC5EC062-8C25-4869-830D-B2756E5544ED}">
      <dgm:prSet custT="1"/>
      <dgm:spPr/>
      <dgm:t>
        <a:bodyPr/>
        <a:lstStyle/>
        <a:p>
          <a:pPr>
            <a:buFont typeface="Wingdings" panose="05000000000000000000" pitchFamily="2" charset="2"/>
            <a:buChar char="§"/>
          </a:pPr>
          <a:r>
            <a:rPr lang="es-CO" sz="3200" dirty="0">
              <a:effectLst/>
            </a:rPr>
            <a:t>Carga de archivos no admitidos como Datos Abiertos</a:t>
          </a:r>
          <a:endParaRPr lang="es-CO" sz="3200" dirty="0"/>
        </a:p>
      </dgm:t>
    </dgm:pt>
    <dgm:pt modelId="{58391E8A-C4F5-460B-B807-FAE84AAA5817}" type="parTrans" cxnId="{36135F5B-D45D-4DD5-99BE-D180B2844F54}">
      <dgm:prSet/>
      <dgm:spPr/>
      <dgm:t>
        <a:bodyPr/>
        <a:lstStyle/>
        <a:p>
          <a:endParaRPr lang="es-ES" sz="2800"/>
        </a:p>
      </dgm:t>
    </dgm:pt>
    <dgm:pt modelId="{33EC849F-BB9F-41FD-B092-0441B246E5C8}" type="sibTrans" cxnId="{36135F5B-D45D-4DD5-99BE-D180B2844F54}">
      <dgm:prSet/>
      <dgm:spPr/>
      <dgm:t>
        <a:bodyPr/>
        <a:lstStyle/>
        <a:p>
          <a:endParaRPr lang="es-ES" sz="2800"/>
        </a:p>
      </dgm:t>
    </dgm:pt>
    <dgm:pt modelId="{8E4656BA-EC39-48DD-9BB2-5597D346301C}">
      <dgm:prSet custT="1"/>
      <dgm:spPr/>
      <dgm:t>
        <a:bodyPr/>
        <a:lstStyle/>
        <a:p>
          <a:r>
            <a:rPr lang="es-CO" sz="3200" dirty="0">
              <a:effectLst/>
            </a:rPr>
            <a:t>El conjunto de datos no se encuentra actualizado a la fecha, de acuerdo al campo de la Metadata frecuencia de actualización y la última fecha de actualización del conjunto de datos</a:t>
          </a:r>
        </a:p>
      </dgm:t>
    </dgm:pt>
    <dgm:pt modelId="{6BA99A5B-1DA7-4CD9-BDB1-2F701AFD7595}" type="parTrans" cxnId="{94764F1F-04A5-4F76-A0D1-E1B7A61EADB2}">
      <dgm:prSet/>
      <dgm:spPr/>
      <dgm:t>
        <a:bodyPr/>
        <a:lstStyle/>
        <a:p>
          <a:endParaRPr lang="es-ES" sz="2800"/>
        </a:p>
      </dgm:t>
    </dgm:pt>
    <dgm:pt modelId="{909844C9-6D6D-4407-BFA2-F44F7391AA24}" type="sibTrans" cxnId="{94764F1F-04A5-4F76-A0D1-E1B7A61EADB2}">
      <dgm:prSet/>
      <dgm:spPr/>
      <dgm:t>
        <a:bodyPr/>
        <a:lstStyle/>
        <a:p>
          <a:endParaRPr lang="es-ES" sz="2800"/>
        </a:p>
      </dgm:t>
    </dgm:pt>
    <dgm:pt modelId="{5ADC4583-4520-4366-BA59-B62872F8CA74}">
      <dgm:prSet custT="1"/>
      <dgm:spPr/>
      <dgm:t>
        <a:bodyPr/>
        <a:lstStyle/>
        <a:p>
          <a:r>
            <a:rPr lang="es-CO" sz="3200" dirty="0">
              <a:effectLst/>
            </a:rPr>
            <a:t>El enlace del conjunto de datos externo direcciona a una página no disponible</a:t>
          </a:r>
        </a:p>
      </dgm:t>
    </dgm:pt>
    <dgm:pt modelId="{42ED16E6-C273-44E2-9C9A-EFD09972AD39}" type="parTrans" cxnId="{28F98436-DAF9-4C4E-BA71-E3C80C061B54}">
      <dgm:prSet/>
      <dgm:spPr/>
      <dgm:t>
        <a:bodyPr/>
        <a:lstStyle/>
        <a:p>
          <a:endParaRPr lang="es-ES" sz="2800"/>
        </a:p>
      </dgm:t>
    </dgm:pt>
    <dgm:pt modelId="{8CAACC8A-ADB9-48CC-B08C-4897D0C4F066}" type="sibTrans" cxnId="{28F98436-DAF9-4C4E-BA71-E3C80C061B54}">
      <dgm:prSet/>
      <dgm:spPr/>
      <dgm:t>
        <a:bodyPr/>
        <a:lstStyle/>
        <a:p>
          <a:endParaRPr lang="es-ES" sz="2800"/>
        </a:p>
      </dgm:t>
    </dgm:pt>
    <dgm:pt modelId="{30C064C9-7F9E-44BB-853B-3B1F206CD07C}">
      <dgm:prSet custT="1"/>
      <dgm:spPr/>
      <dgm:t>
        <a:bodyPr/>
        <a:lstStyle/>
        <a:p>
          <a:r>
            <a:rPr lang="es-CO" sz="3200" dirty="0">
              <a:effectLst/>
            </a:rPr>
            <a:t>Modificar el nombre del usuario</a:t>
          </a:r>
        </a:p>
      </dgm:t>
    </dgm:pt>
    <dgm:pt modelId="{C7B4E279-7418-4646-BE63-E1FCB55E32EB}" type="parTrans" cxnId="{00F7545B-64B8-48C1-A995-44AE4AA3A64C}">
      <dgm:prSet/>
      <dgm:spPr/>
      <dgm:t>
        <a:bodyPr/>
        <a:lstStyle/>
        <a:p>
          <a:endParaRPr lang="es-ES" sz="2800"/>
        </a:p>
      </dgm:t>
    </dgm:pt>
    <dgm:pt modelId="{07767AD8-2277-47C9-9CC0-E1834EE7F080}" type="sibTrans" cxnId="{00F7545B-64B8-48C1-A995-44AE4AA3A64C}">
      <dgm:prSet/>
      <dgm:spPr/>
      <dgm:t>
        <a:bodyPr/>
        <a:lstStyle/>
        <a:p>
          <a:endParaRPr lang="es-ES" sz="2800"/>
        </a:p>
      </dgm:t>
    </dgm:pt>
    <dgm:pt modelId="{40556041-A767-4087-A386-758FB0E2C003}">
      <dgm:prSet custT="1"/>
      <dgm:spPr/>
      <dgm:t>
        <a:bodyPr/>
        <a:lstStyle/>
        <a:p>
          <a:r>
            <a:rPr lang="es-CO" sz="3200" dirty="0">
              <a:effectLst/>
            </a:rPr>
            <a:t>Conjunto con columnas de solo texto</a:t>
          </a:r>
        </a:p>
      </dgm:t>
    </dgm:pt>
    <dgm:pt modelId="{E766B50E-4830-46DF-9E6D-41C17C305BD3}" type="parTrans" cxnId="{3FCA7290-1810-4588-A4EB-FAA796653EB3}">
      <dgm:prSet/>
      <dgm:spPr/>
      <dgm:t>
        <a:bodyPr/>
        <a:lstStyle/>
        <a:p>
          <a:endParaRPr lang="es-ES" sz="2800"/>
        </a:p>
      </dgm:t>
    </dgm:pt>
    <dgm:pt modelId="{17886631-E8D3-40FB-A359-54F827786556}" type="sibTrans" cxnId="{3FCA7290-1810-4588-A4EB-FAA796653EB3}">
      <dgm:prSet/>
      <dgm:spPr/>
      <dgm:t>
        <a:bodyPr/>
        <a:lstStyle/>
        <a:p>
          <a:endParaRPr lang="es-ES" sz="2800"/>
        </a:p>
      </dgm:t>
    </dgm:pt>
    <dgm:pt modelId="{26BD6C0E-D11B-478C-925E-12F6BAFA1511}">
      <dgm:prSet custT="1"/>
      <dgm:spPr/>
      <dgm:t>
        <a:bodyPr/>
        <a:lstStyle/>
        <a:p>
          <a:r>
            <a:rPr lang="es-CO" sz="3200" dirty="0">
              <a:effectLst/>
            </a:rPr>
            <a:t>Conjunto de datos no tiene filas con información</a:t>
          </a:r>
          <a:endParaRPr lang="es-CO" sz="3200" dirty="0">
            <a:effectLst/>
            <a:latin typeface="Times New Roman" panose="02020603050405020304" pitchFamily="18" charset="0"/>
            <a:ea typeface="Times New Roman" panose="02020603050405020304" pitchFamily="18" charset="0"/>
          </a:endParaRPr>
        </a:p>
      </dgm:t>
    </dgm:pt>
    <dgm:pt modelId="{D6990A14-BCA9-477B-BCBE-0ED48C4B6128}" type="parTrans" cxnId="{D94C83A0-3A92-4025-8B79-5B5320C68370}">
      <dgm:prSet/>
      <dgm:spPr/>
      <dgm:t>
        <a:bodyPr/>
        <a:lstStyle/>
        <a:p>
          <a:endParaRPr lang="es-ES" sz="2800"/>
        </a:p>
      </dgm:t>
    </dgm:pt>
    <dgm:pt modelId="{8D093577-9085-495B-A60A-0B693858F891}" type="sibTrans" cxnId="{D94C83A0-3A92-4025-8B79-5B5320C68370}">
      <dgm:prSet/>
      <dgm:spPr/>
      <dgm:t>
        <a:bodyPr/>
        <a:lstStyle/>
        <a:p>
          <a:endParaRPr lang="es-ES" sz="2800"/>
        </a:p>
      </dgm:t>
    </dgm:pt>
    <dgm:pt modelId="{0A32B2CD-81C5-4900-BE07-A2747332F502}" type="pres">
      <dgm:prSet presAssocID="{B4815EC6-50BA-42F1-8B9C-408F3D4202D9}" presName="Name0" presStyleCnt="0">
        <dgm:presLayoutVars>
          <dgm:dir/>
          <dgm:animLvl val="lvl"/>
          <dgm:resizeHandles/>
        </dgm:presLayoutVars>
      </dgm:prSet>
      <dgm:spPr/>
    </dgm:pt>
    <dgm:pt modelId="{C3BC25F2-FA71-4E0C-9F1F-1EC3D2191822}" type="pres">
      <dgm:prSet presAssocID="{608A751E-84C8-4364-8224-3C37DA702C2A}" presName="linNode" presStyleCnt="0"/>
      <dgm:spPr/>
    </dgm:pt>
    <dgm:pt modelId="{E57202FB-A774-4AE0-9779-A37843B4EFB9}" type="pres">
      <dgm:prSet presAssocID="{608A751E-84C8-4364-8224-3C37DA702C2A}" presName="parentShp" presStyleLbl="node1" presStyleIdx="0" presStyleCnt="2" custScaleX="64317">
        <dgm:presLayoutVars>
          <dgm:bulletEnabled val="1"/>
        </dgm:presLayoutVars>
      </dgm:prSet>
      <dgm:spPr/>
    </dgm:pt>
    <dgm:pt modelId="{347A8D1E-0C82-4C22-B8BB-F21A068001DA}" type="pres">
      <dgm:prSet presAssocID="{608A751E-84C8-4364-8224-3C37DA702C2A}" presName="childShp" presStyleLbl="bgAccFollowNode1" presStyleIdx="0" presStyleCnt="2" custScaleX="145627" custScaleY="191380">
        <dgm:presLayoutVars>
          <dgm:bulletEnabled val="1"/>
        </dgm:presLayoutVars>
      </dgm:prSet>
      <dgm:spPr/>
    </dgm:pt>
    <dgm:pt modelId="{94E013A1-F461-4360-95C9-30E9F41AE70B}" type="pres">
      <dgm:prSet presAssocID="{F75D484E-F9C5-4579-939E-23F081EBD0D6}" presName="spacing" presStyleCnt="0"/>
      <dgm:spPr/>
    </dgm:pt>
    <dgm:pt modelId="{197333AF-7A65-49BA-80EF-84702EF29731}" type="pres">
      <dgm:prSet presAssocID="{05F1B55F-00FA-4CDE-B6F4-500F4E742F24}" presName="linNode" presStyleCnt="0"/>
      <dgm:spPr/>
    </dgm:pt>
    <dgm:pt modelId="{79F2F6D1-082E-4531-8154-7D0C6710489B}" type="pres">
      <dgm:prSet presAssocID="{05F1B55F-00FA-4CDE-B6F4-500F4E742F24}" presName="parentShp" presStyleLbl="node1" presStyleIdx="1" presStyleCnt="2" custScaleX="59830">
        <dgm:presLayoutVars>
          <dgm:bulletEnabled val="1"/>
        </dgm:presLayoutVars>
      </dgm:prSet>
      <dgm:spPr/>
    </dgm:pt>
    <dgm:pt modelId="{BB9A87A6-A52C-4BAD-B5A2-CD0E138B3575}" type="pres">
      <dgm:prSet presAssocID="{05F1B55F-00FA-4CDE-B6F4-500F4E742F24}" presName="childShp" presStyleLbl="bgAccFollowNode1" presStyleIdx="1" presStyleCnt="2" custScaleX="136845" custScaleY="197005" custLinFactNeighborX="456">
        <dgm:presLayoutVars>
          <dgm:bulletEnabled val="1"/>
        </dgm:presLayoutVars>
      </dgm:prSet>
      <dgm:spPr/>
    </dgm:pt>
  </dgm:ptLst>
  <dgm:cxnLst>
    <dgm:cxn modelId="{2DE81004-6947-4C4D-9CCB-29FD5CCD9E03}" type="presOf" srcId="{05F1B55F-00FA-4CDE-B6F4-500F4E742F24}" destId="{79F2F6D1-082E-4531-8154-7D0C6710489B}" srcOrd="0" destOrd="0" presId="urn:microsoft.com/office/officeart/2005/8/layout/vList6"/>
    <dgm:cxn modelId="{73D8A010-1A0C-4C2B-BC07-133752C4B211}" type="presOf" srcId="{40426084-3C80-4A3E-AB14-9C49C0FF7050}" destId="{347A8D1E-0C82-4C22-B8BB-F21A068001DA}" srcOrd="0" destOrd="2" presId="urn:microsoft.com/office/officeart/2005/8/layout/vList6"/>
    <dgm:cxn modelId="{08BCBB1D-9B6C-41E3-8E84-A5A59EE639C1}" srcId="{05F1B55F-00FA-4CDE-B6F4-500F4E742F24}" destId="{54114FC1-761E-4DDF-92C8-C10E82BCCB68}" srcOrd="0" destOrd="0" parTransId="{A4277339-B8CC-4BDD-A033-23766EDDCC5A}" sibTransId="{4D5DED84-76BA-49D8-9BB8-A74813A75168}"/>
    <dgm:cxn modelId="{94764F1F-04A5-4F76-A0D1-E1B7A61EADB2}" srcId="{54114FC1-761E-4DDF-92C8-C10E82BCCB68}" destId="{8E4656BA-EC39-48DD-9BB2-5597D346301C}" srcOrd="0" destOrd="0" parTransId="{6BA99A5B-1DA7-4CD9-BDB1-2F701AFD7595}" sibTransId="{909844C9-6D6D-4407-BFA2-F44F7391AA24}"/>
    <dgm:cxn modelId="{1DFAF51F-8EDC-44F1-8049-A727D4671C44}" type="presOf" srcId="{40556041-A767-4087-A386-758FB0E2C003}" destId="{BB9A87A6-A52C-4BAD-B5A2-CD0E138B3575}" srcOrd="0" destOrd="4" presId="urn:microsoft.com/office/officeart/2005/8/layout/vList6"/>
    <dgm:cxn modelId="{73167621-123C-4438-9BBB-82BB4BE1EE0D}" srcId="{14EDC643-25CD-4E80-9FF0-7971E9952E9B}" destId="{9BB5EB02-56E0-4D2A-A095-2F86AC019981}" srcOrd="0" destOrd="0" parTransId="{8BB965B1-90EB-4B9D-87A0-B811AC25B7EB}" sibTransId="{3CE47C2C-536D-4CF9-8B28-CC109A64EAD0}"/>
    <dgm:cxn modelId="{CCCDEC21-0154-4D2F-87AC-2361099B78E8}" srcId="{14EDC643-25CD-4E80-9FF0-7971E9952E9B}" destId="{500C57F3-AB49-4C44-931F-FDCD87C00B61}" srcOrd="2" destOrd="0" parTransId="{BE453247-06CA-461B-8FD5-BB2E601BB1D8}" sibTransId="{8DE065BF-0B7E-4A24-9E97-8C38F783D668}"/>
    <dgm:cxn modelId="{28F98436-DAF9-4C4E-BA71-E3C80C061B54}" srcId="{54114FC1-761E-4DDF-92C8-C10E82BCCB68}" destId="{5ADC4583-4520-4366-BA59-B62872F8CA74}" srcOrd="1" destOrd="0" parTransId="{42ED16E6-C273-44E2-9C9A-EFD09972AD39}" sibTransId="{8CAACC8A-ADB9-48CC-B08C-4897D0C4F066}"/>
    <dgm:cxn modelId="{36135F5B-D45D-4DD5-99BE-D180B2844F54}" srcId="{14EDC643-25CD-4E80-9FF0-7971E9952E9B}" destId="{EC5EC062-8C25-4869-830D-B2756E5544ED}" srcOrd="4" destOrd="0" parTransId="{58391E8A-C4F5-460B-B807-FAE84AAA5817}" sibTransId="{33EC849F-BB9F-41FD-B092-0441B246E5C8}"/>
    <dgm:cxn modelId="{00F7545B-64B8-48C1-A995-44AE4AA3A64C}" srcId="{54114FC1-761E-4DDF-92C8-C10E82BCCB68}" destId="{30C064C9-7F9E-44BB-853B-3B1F206CD07C}" srcOrd="2" destOrd="0" parTransId="{C7B4E279-7418-4646-BE63-E1FCB55E32EB}" sibTransId="{07767AD8-2277-47C9-9CC0-E1834EE7F080}"/>
    <dgm:cxn modelId="{11DB8661-536E-4904-84C7-32D7BDF203A6}" srcId="{14EDC643-25CD-4E80-9FF0-7971E9952E9B}" destId="{40426084-3C80-4A3E-AB14-9C49C0FF7050}" srcOrd="1" destOrd="0" parTransId="{B0DEE36F-BA7A-4F2E-959C-8EB5B7C7D9B3}" sibTransId="{47A51384-85FE-4E42-B898-DA269D517346}"/>
    <dgm:cxn modelId="{6C280162-78E7-43CD-A82D-99473505F93F}" type="presOf" srcId="{7E9D2970-BCDB-48EB-A405-F20002D3AE72}" destId="{347A8D1E-0C82-4C22-B8BB-F21A068001DA}" srcOrd="0" destOrd="4" presId="urn:microsoft.com/office/officeart/2005/8/layout/vList6"/>
    <dgm:cxn modelId="{136E4043-FD70-4C04-BF2F-8A1EB652CA3A}" type="presOf" srcId="{30C064C9-7F9E-44BB-853B-3B1F206CD07C}" destId="{BB9A87A6-A52C-4BAD-B5A2-CD0E138B3575}" srcOrd="0" destOrd="3" presId="urn:microsoft.com/office/officeart/2005/8/layout/vList6"/>
    <dgm:cxn modelId="{3F8AD763-8A8A-4C9B-A9D8-5DDCDD4BC50F}" srcId="{608A751E-84C8-4364-8224-3C37DA702C2A}" destId="{14EDC643-25CD-4E80-9FF0-7971E9952E9B}" srcOrd="0" destOrd="0" parTransId="{B6FC6AAA-0453-4F5F-A966-F1AFF40D4821}" sibTransId="{11A3680A-6F08-4DE5-8C65-DC93C3045A63}"/>
    <dgm:cxn modelId="{20CAB64F-89E7-4F1C-B2FB-9D7865A7640E}" type="presOf" srcId="{500C57F3-AB49-4C44-931F-FDCD87C00B61}" destId="{347A8D1E-0C82-4C22-B8BB-F21A068001DA}" srcOrd="0" destOrd="3" presId="urn:microsoft.com/office/officeart/2005/8/layout/vList6"/>
    <dgm:cxn modelId="{44F50758-DB2B-439E-9B01-E870EDB9D2E7}" type="presOf" srcId="{B4815EC6-50BA-42F1-8B9C-408F3D4202D9}" destId="{0A32B2CD-81C5-4900-BE07-A2747332F502}" srcOrd="0" destOrd="0" presId="urn:microsoft.com/office/officeart/2005/8/layout/vList6"/>
    <dgm:cxn modelId="{2894C18D-433B-4685-9748-F10BFBD3A3F2}" type="presOf" srcId="{5ADC4583-4520-4366-BA59-B62872F8CA74}" destId="{BB9A87A6-A52C-4BAD-B5A2-CD0E138B3575}" srcOrd="0" destOrd="2" presId="urn:microsoft.com/office/officeart/2005/8/layout/vList6"/>
    <dgm:cxn modelId="{3FCA7290-1810-4588-A4EB-FAA796653EB3}" srcId="{54114FC1-761E-4DDF-92C8-C10E82BCCB68}" destId="{40556041-A767-4087-A386-758FB0E2C003}" srcOrd="3" destOrd="0" parTransId="{E766B50E-4830-46DF-9E6D-41C17C305BD3}" sibTransId="{17886631-E8D3-40FB-A359-54F827786556}"/>
    <dgm:cxn modelId="{4CCCAA90-4BB3-4E0B-B6AA-5CCC28CDC151}" srcId="{B4815EC6-50BA-42F1-8B9C-408F3D4202D9}" destId="{05F1B55F-00FA-4CDE-B6F4-500F4E742F24}" srcOrd="1" destOrd="0" parTransId="{4745071B-DBAC-499A-96FA-B61BBDE0494A}" sibTransId="{D96038F0-B5E0-45C5-BFFD-E97F5E0ECA1B}"/>
    <dgm:cxn modelId="{D94C83A0-3A92-4025-8B79-5B5320C68370}" srcId="{54114FC1-761E-4DDF-92C8-C10E82BCCB68}" destId="{26BD6C0E-D11B-478C-925E-12F6BAFA1511}" srcOrd="4" destOrd="0" parTransId="{D6990A14-BCA9-477B-BCBE-0ED48C4B6128}" sibTransId="{8D093577-9085-495B-A60A-0B693858F891}"/>
    <dgm:cxn modelId="{05B946A3-3057-4CA5-A989-50B0ADCD5622}" type="presOf" srcId="{54114FC1-761E-4DDF-92C8-C10E82BCCB68}" destId="{BB9A87A6-A52C-4BAD-B5A2-CD0E138B3575}" srcOrd="0" destOrd="0" presId="urn:microsoft.com/office/officeart/2005/8/layout/vList6"/>
    <dgm:cxn modelId="{49A7C3A5-2373-46C1-8310-C1044C00AC7E}" srcId="{14EDC643-25CD-4E80-9FF0-7971E9952E9B}" destId="{7E9D2970-BCDB-48EB-A405-F20002D3AE72}" srcOrd="3" destOrd="0" parTransId="{A442A520-8103-4E18-B428-095F7CC827F2}" sibTransId="{E4DFE9A7-E9A7-48AB-922B-5E9724AE0D6B}"/>
    <dgm:cxn modelId="{179E76B3-392A-48C8-9B55-54B7CE8A7404}" type="presOf" srcId="{26BD6C0E-D11B-478C-925E-12F6BAFA1511}" destId="{BB9A87A6-A52C-4BAD-B5A2-CD0E138B3575}" srcOrd="0" destOrd="5" presId="urn:microsoft.com/office/officeart/2005/8/layout/vList6"/>
    <dgm:cxn modelId="{0DBC44C3-FBB2-4FA0-A540-367C4D7C3296}" type="presOf" srcId="{8E4656BA-EC39-48DD-9BB2-5597D346301C}" destId="{BB9A87A6-A52C-4BAD-B5A2-CD0E138B3575}" srcOrd="0" destOrd="1" presId="urn:microsoft.com/office/officeart/2005/8/layout/vList6"/>
    <dgm:cxn modelId="{C5F333C7-F781-4348-BD5D-FEAAB69BDB12}" type="presOf" srcId="{9BB5EB02-56E0-4D2A-A095-2F86AC019981}" destId="{347A8D1E-0C82-4C22-B8BB-F21A068001DA}" srcOrd="0" destOrd="1" presId="urn:microsoft.com/office/officeart/2005/8/layout/vList6"/>
    <dgm:cxn modelId="{3547BEDB-2AF5-44EF-A8F5-439C00E5AC3E}" srcId="{B4815EC6-50BA-42F1-8B9C-408F3D4202D9}" destId="{608A751E-84C8-4364-8224-3C37DA702C2A}" srcOrd="0" destOrd="0" parTransId="{F458322F-6F1A-4D49-B9FB-5BDC69FB7777}" sibTransId="{F75D484E-F9C5-4579-939E-23F081EBD0D6}"/>
    <dgm:cxn modelId="{13BF69E9-D17C-4FE8-A044-82A8D0806051}" type="presOf" srcId="{608A751E-84C8-4364-8224-3C37DA702C2A}" destId="{E57202FB-A774-4AE0-9779-A37843B4EFB9}" srcOrd="0" destOrd="0" presId="urn:microsoft.com/office/officeart/2005/8/layout/vList6"/>
    <dgm:cxn modelId="{93E92FED-533C-4BBB-A053-B88915FAECC1}" type="presOf" srcId="{14EDC643-25CD-4E80-9FF0-7971E9952E9B}" destId="{347A8D1E-0C82-4C22-B8BB-F21A068001DA}" srcOrd="0" destOrd="0" presId="urn:microsoft.com/office/officeart/2005/8/layout/vList6"/>
    <dgm:cxn modelId="{3E4B67FD-BAFF-42FA-8904-5BA853A2CEB5}" type="presOf" srcId="{EC5EC062-8C25-4869-830D-B2756E5544ED}" destId="{347A8D1E-0C82-4C22-B8BB-F21A068001DA}" srcOrd="0" destOrd="5" presId="urn:microsoft.com/office/officeart/2005/8/layout/vList6"/>
    <dgm:cxn modelId="{3688054C-0DAA-47A3-95A4-8D3ABFBBF1BF}" type="presParOf" srcId="{0A32B2CD-81C5-4900-BE07-A2747332F502}" destId="{C3BC25F2-FA71-4E0C-9F1F-1EC3D2191822}" srcOrd="0" destOrd="0" presId="urn:microsoft.com/office/officeart/2005/8/layout/vList6"/>
    <dgm:cxn modelId="{053B0DD0-934F-4EAC-BB67-6A42DE7BEF2A}" type="presParOf" srcId="{C3BC25F2-FA71-4E0C-9F1F-1EC3D2191822}" destId="{E57202FB-A774-4AE0-9779-A37843B4EFB9}" srcOrd="0" destOrd="0" presId="urn:microsoft.com/office/officeart/2005/8/layout/vList6"/>
    <dgm:cxn modelId="{2D589122-BC6C-456A-AF53-0EEAC9DA4BFA}" type="presParOf" srcId="{C3BC25F2-FA71-4E0C-9F1F-1EC3D2191822}" destId="{347A8D1E-0C82-4C22-B8BB-F21A068001DA}" srcOrd="1" destOrd="0" presId="urn:microsoft.com/office/officeart/2005/8/layout/vList6"/>
    <dgm:cxn modelId="{4B9A458B-0E1B-4CC9-9A5D-B7C3BC16036C}" type="presParOf" srcId="{0A32B2CD-81C5-4900-BE07-A2747332F502}" destId="{94E013A1-F461-4360-95C9-30E9F41AE70B}" srcOrd="1" destOrd="0" presId="urn:microsoft.com/office/officeart/2005/8/layout/vList6"/>
    <dgm:cxn modelId="{448C5061-6EC8-4614-B924-4F7A4E8EE665}" type="presParOf" srcId="{0A32B2CD-81C5-4900-BE07-A2747332F502}" destId="{197333AF-7A65-49BA-80EF-84702EF29731}" srcOrd="2" destOrd="0" presId="urn:microsoft.com/office/officeart/2005/8/layout/vList6"/>
    <dgm:cxn modelId="{CBC33A77-3470-4B53-B38C-8823A2D001CE}" type="presParOf" srcId="{197333AF-7A65-49BA-80EF-84702EF29731}" destId="{79F2F6D1-082E-4531-8154-7D0C6710489B}" srcOrd="0" destOrd="0" presId="urn:microsoft.com/office/officeart/2005/8/layout/vList6"/>
    <dgm:cxn modelId="{76094289-FE27-483F-B641-40ED068B0EC3}" type="presParOf" srcId="{197333AF-7A65-49BA-80EF-84702EF29731}" destId="{BB9A87A6-A52C-4BAD-B5A2-CD0E138B357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D77F0-8361-42D4-834E-489CD000B955}">
      <dsp:nvSpPr>
        <dsp:cNvPr id="0" name=""/>
        <dsp:cNvSpPr/>
      </dsp:nvSpPr>
      <dsp:spPr>
        <a:xfrm rot="5400000">
          <a:off x="-376196" y="388779"/>
          <a:ext cx="2507979" cy="1755585"/>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50800" dist="254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mj-lt"/>
            </a:rPr>
            <a:t>Planeación</a:t>
          </a:r>
        </a:p>
      </dsp:txBody>
      <dsp:txXfrm rot="-5400000">
        <a:off x="2" y="890375"/>
        <a:ext cx="1755585" cy="752394"/>
      </dsp:txXfrm>
    </dsp:sp>
    <dsp:sp modelId="{5B5A83D2-7E64-48E5-901E-B80DC76A9B6D}">
      <dsp:nvSpPr>
        <dsp:cNvPr id="0" name=""/>
        <dsp:cNvSpPr/>
      </dsp:nvSpPr>
      <dsp:spPr>
        <a:xfrm rot="5400000">
          <a:off x="9981398" y="-8213230"/>
          <a:ext cx="1630186" cy="18081813"/>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kern="1200" dirty="0">
              <a:latin typeface="+mj-lt"/>
            </a:rPr>
            <a:t>Reuniones de seguimiento a la calidad de los metadatos y datos del Portal</a:t>
          </a:r>
        </a:p>
        <a:p>
          <a:pPr marL="285750" lvl="1" indent="-285750" algn="l" defTabSz="1422400">
            <a:lnSpc>
              <a:spcPct val="90000"/>
            </a:lnSpc>
            <a:spcBef>
              <a:spcPct val="0"/>
            </a:spcBef>
            <a:spcAft>
              <a:spcPct val="15000"/>
            </a:spcAft>
            <a:buChar char="•"/>
          </a:pPr>
          <a:r>
            <a:rPr lang="es-ES" sz="3200" kern="1200" dirty="0">
              <a:latin typeface="+mj-lt"/>
            </a:rPr>
            <a:t>Documentar el plan</a:t>
          </a:r>
          <a:r>
            <a:rPr lang="es-CO" sz="3200" kern="1200" dirty="0">
              <a:latin typeface="+mj-lt"/>
            </a:rPr>
            <a:t> estratégico de calidad de metadatos y datos del portal</a:t>
          </a:r>
          <a:endParaRPr lang="es-ES" sz="3200" kern="1200" dirty="0">
            <a:latin typeface="+mj-lt"/>
          </a:endParaRPr>
        </a:p>
      </dsp:txBody>
      <dsp:txXfrm rot="-5400000">
        <a:off x="1755585" y="92162"/>
        <a:ext cx="18002234" cy="1471028"/>
      </dsp:txXfrm>
    </dsp:sp>
    <dsp:sp modelId="{DF9AF140-B839-4D7E-8982-2D75585F5E56}">
      <dsp:nvSpPr>
        <dsp:cNvPr id="0" name=""/>
        <dsp:cNvSpPr/>
      </dsp:nvSpPr>
      <dsp:spPr>
        <a:xfrm rot="5400000">
          <a:off x="-376196" y="2759311"/>
          <a:ext cx="2507979" cy="1755585"/>
        </a:xfrm>
        <a:prstGeom prst="chevron">
          <a:avLst/>
        </a:prstGeom>
        <a:gradFill rotWithShape="0">
          <a:gsLst>
            <a:gs pos="0">
              <a:schemeClr val="accent5">
                <a:hueOff val="5338630"/>
                <a:satOff val="-17326"/>
                <a:lumOff val="785"/>
                <a:alphaOff val="0"/>
                <a:tint val="50000"/>
                <a:satMod val="300000"/>
              </a:schemeClr>
            </a:gs>
            <a:gs pos="35000">
              <a:schemeClr val="accent5">
                <a:hueOff val="5338630"/>
                <a:satOff val="-17326"/>
                <a:lumOff val="785"/>
                <a:alphaOff val="0"/>
                <a:tint val="37000"/>
                <a:satMod val="300000"/>
              </a:schemeClr>
            </a:gs>
            <a:gs pos="100000">
              <a:schemeClr val="accent5">
                <a:hueOff val="5338630"/>
                <a:satOff val="-17326"/>
                <a:lumOff val="785"/>
                <a:alphaOff val="0"/>
                <a:tint val="15000"/>
                <a:satMod val="350000"/>
              </a:schemeClr>
            </a:gs>
          </a:gsLst>
          <a:lin ang="16200000" scaled="1"/>
        </a:gradFill>
        <a:ln w="9525" cap="flat" cmpd="sng" algn="ctr">
          <a:solidFill>
            <a:schemeClr val="accent5">
              <a:hueOff val="5338630"/>
              <a:satOff val="-17326"/>
              <a:lumOff val="785"/>
              <a:alphaOff val="0"/>
            </a:schemeClr>
          </a:solidFill>
          <a:prstDash val="solid"/>
        </a:ln>
        <a:effectLst>
          <a:outerShdw blurRad="50800" dist="254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a:latin typeface="+mj-lt"/>
            </a:rPr>
            <a:t>Desarrollo</a:t>
          </a:r>
        </a:p>
      </dsp:txBody>
      <dsp:txXfrm rot="-5400000">
        <a:off x="2" y="3260907"/>
        <a:ext cx="1755585" cy="752394"/>
      </dsp:txXfrm>
    </dsp:sp>
    <dsp:sp modelId="{290E400A-31A4-46FB-83CA-6950944FBAEF}">
      <dsp:nvSpPr>
        <dsp:cNvPr id="0" name=""/>
        <dsp:cNvSpPr/>
      </dsp:nvSpPr>
      <dsp:spPr>
        <a:xfrm rot="5400000">
          <a:off x="9981398" y="-5842698"/>
          <a:ext cx="1630186" cy="18081813"/>
        </a:xfrm>
        <a:prstGeom prst="round2SameRect">
          <a:avLst/>
        </a:prstGeom>
        <a:solidFill>
          <a:schemeClr val="lt1">
            <a:alpha val="90000"/>
            <a:hueOff val="0"/>
            <a:satOff val="0"/>
            <a:lumOff val="0"/>
            <a:alphaOff val="0"/>
          </a:schemeClr>
        </a:solidFill>
        <a:ln w="9525" cap="flat" cmpd="sng" algn="ctr">
          <a:solidFill>
            <a:schemeClr val="accent5">
              <a:hueOff val="5338630"/>
              <a:satOff val="-17326"/>
              <a:lumOff val="7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kern="1200" dirty="0">
              <a:latin typeface="+mj-lt"/>
            </a:rPr>
            <a:t>Estimar ajustes y nuevos desarrollos solicitados a DataQ</a:t>
          </a:r>
        </a:p>
        <a:p>
          <a:pPr marL="285750" lvl="1" indent="-285750" algn="l" defTabSz="1422400">
            <a:lnSpc>
              <a:spcPct val="90000"/>
            </a:lnSpc>
            <a:spcBef>
              <a:spcPct val="0"/>
            </a:spcBef>
            <a:spcAft>
              <a:spcPct val="15000"/>
            </a:spcAft>
            <a:buChar char="•"/>
          </a:pPr>
          <a:r>
            <a:rPr lang="es-ES" sz="3200" kern="1200" dirty="0">
              <a:latin typeface="+mj-lt"/>
            </a:rPr>
            <a:t>Realizar pruebas unitarias y funcionales a DataQ</a:t>
          </a:r>
        </a:p>
      </dsp:txBody>
      <dsp:txXfrm rot="-5400000">
        <a:off x="1755585" y="2462694"/>
        <a:ext cx="18002234" cy="1471028"/>
      </dsp:txXfrm>
    </dsp:sp>
    <dsp:sp modelId="{FE36F6A0-69FA-4BE1-8FAE-D66DFAF005FE}">
      <dsp:nvSpPr>
        <dsp:cNvPr id="0" name=""/>
        <dsp:cNvSpPr/>
      </dsp:nvSpPr>
      <dsp:spPr>
        <a:xfrm rot="5400000">
          <a:off x="-376196" y="5259557"/>
          <a:ext cx="2507979" cy="1755585"/>
        </a:xfrm>
        <a:prstGeom prst="chevron">
          <a:avLst/>
        </a:prstGeom>
        <a:gradFill rotWithShape="0">
          <a:gsLst>
            <a:gs pos="0">
              <a:schemeClr val="accent5">
                <a:hueOff val="10677260"/>
                <a:satOff val="-34652"/>
                <a:lumOff val="1570"/>
                <a:alphaOff val="0"/>
                <a:tint val="50000"/>
                <a:satMod val="300000"/>
              </a:schemeClr>
            </a:gs>
            <a:gs pos="35000">
              <a:schemeClr val="accent5">
                <a:hueOff val="10677260"/>
                <a:satOff val="-34652"/>
                <a:lumOff val="1570"/>
                <a:alphaOff val="0"/>
                <a:tint val="37000"/>
                <a:satMod val="300000"/>
              </a:schemeClr>
            </a:gs>
            <a:gs pos="100000">
              <a:schemeClr val="accent5">
                <a:hueOff val="10677260"/>
                <a:satOff val="-34652"/>
                <a:lumOff val="1570"/>
                <a:alphaOff val="0"/>
                <a:tint val="15000"/>
                <a:satMod val="350000"/>
              </a:schemeClr>
            </a:gs>
          </a:gsLst>
          <a:lin ang="16200000" scaled="1"/>
        </a:gradFill>
        <a:ln w="9525" cap="flat" cmpd="sng" algn="ctr">
          <a:solidFill>
            <a:schemeClr val="accent5">
              <a:hueOff val="10677260"/>
              <a:satOff val="-34652"/>
              <a:lumOff val="1570"/>
              <a:alphaOff val="0"/>
            </a:schemeClr>
          </a:solidFill>
          <a:prstDash val="solid"/>
        </a:ln>
        <a:effectLst>
          <a:outerShdw blurRad="50800" dist="254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mj-lt"/>
            </a:rPr>
            <a:t>Ejecución</a:t>
          </a:r>
        </a:p>
      </dsp:txBody>
      <dsp:txXfrm rot="-5400000">
        <a:off x="2" y="5761153"/>
        <a:ext cx="1755585" cy="752394"/>
      </dsp:txXfrm>
    </dsp:sp>
    <dsp:sp modelId="{7E7FDB47-C5DF-489F-A862-8542C9679944}">
      <dsp:nvSpPr>
        <dsp:cNvPr id="0" name=""/>
        <dsp:cNvSpPr/>
      </dsp:nvSpPr>
      <dsp:spPr>
        <a:xfrm rot="5400000">
          <a:off x="9851685" y="-3342452"/>
          <a:ext cx="1889614" cy="18081813"/>
        </a:xfrm>
        <a:prstGeom prst="round2SameRect">
          <a:avLst/>
        </a:prstGeom>
        <a:solidFill>
          <a:schemeClr val="lt1">
            <a:alpha val="90000"/>
            <a:hueOff val="0"/>
            <a:satOff val="0"/>
            <a:lumOff val="0"/>
            <a:alphaOff val="0"/>
          </a:schemeClr>
        </a:solidFill>
        <a:ln w="9525" cap="flat" cmpd="sng" algn="ctr">
          <a:solidFill>
            <a:schemeClr val="accent5">
              <a:hueOff val="10677260"/>
              <a:satOff val="-34652"/>
              <a:lumOff val="15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kern="1200" dirty="0">
              <a:latin typeface="+mj-lt"/>
            </a:rPr>
            <a:t>Ejecución de programa de automatización (Mensual o Quincenal) </a:t>
          </a:r>
        </a:p>
        <a:p>
          <a:pPr marL="285750" lvl="1" indent="-285750" algn="l" defTabSz="1422400">
            <a:lnSpc>
              <a:spcPct val="90000"/>
            </a:lnSpc>
            <a:spcBef>
              <a:spcPct val="0"/>
            </a:spcBef>
            <a:spcAft>
              <a:spcPct val="15000"/>
            </a:spcAft>
            <a:buChar char="•"/>
          </a:pPr>
          <a:r>
            <a:rPr lang="es-ES" sz="3200" kern="1200" dirty="0">
              <a:latin typeface="+mj-lt"/>
            </a:rPr>
            <a:t>Comunicación con la entidad mediante correos (Mensual o Quincenal)</a:t>
          </a:r>
        </a:p>
        <a:p>
          <a:pPr marL="285750" lvl="1" indent="-285750" algn="l" defTabSz="1422400">
            <a:lnSpc>
              <a:spcPct val="90000"/>
            </a:lnSpc>
            <a:spcBef>
              <a:spcPct val="0"/>
            </a:spcBef>
            <a:spcAft>
              <a:spcPct val="15000"/>
            </a:spcAft>
            <a:buChar char="•"/>
          </a:pPr>
          <a:r>
            <a:rPr lang="es-ES" sz="3200" kern="1200" dirty="0">
              <a:latin typeface="+mj-lt"/>
            </a:rPr>
            <a:t>Monitoreo del correo de </a:t>
          </a:r>
          <a:r>
            <a:rPr lang="es-ES" sz="3200" kern="1200" dirty="0">
              <a:latin typeface="+mj-lt"/>
              <a:hlinkClick xmlns:r="http://schemas.openxmlformats.org/officeDocument/2006/relationships" r:id="rId1"/>
            </a:rPr>
            <a:t>datosabiertos@mintic.gov.co</a:t>
          </a:r>
          <a:endParaRPr lang="es-ES" sz="3200" kern="1200" dirty="0">
            <a:latin typeface="+mj-lt"/>
          </a:endParaRPr>
        </a:p>
      </dsp:txBody>
      <dsp:txXfrm rot="-5400000">
        <a:off x="1755586" y="4845890"/>
        <a:ext cx="17989570" cy="1705128"/>
      </dsp:txXfrm>
    </dsp:sp>
    <dsp:sp modelId="{8F1786EB-BEB0-4075-998C-5199F156D2A2}">
      <dsp:nvSpPr>
        <dsp:cNvPr id="0" name=""/>
        <dsp:cNvSpPr/>
      </dsp:nvSpPr>
      <dsp:spPr>
        <a:xfrm rot="5400000">
          <a:off x="-376196" y="7630089"/>
          <a:ext cx="2507979" cy="1755585"/>
        </a:xfrm>
        <a:prstGeom prst="chevron">
          <a:avLst/>
        </a:prstGeom>
        <a:gradFill rotWithShape="0">
          <a:gsLst>
            <a:gs pos="0">
              <a:schemeClr val="accent5">
                <a:hueOff val="16015889"/>
                <a:satOff val="-51978"/>
                <a:lumOff val="2355"/>
                <a:alphaOff val="0"/>
                <a:tint val="50000"/>
                <a:satMod val="300000"/>
              </a:schemeClr>
            </a:gs>
            <a:gs pos="35000">
              <a:schemeClr val="accent5">
                <a:hueOff val="16015889"/>
                <a:satOff val="-51978"/>
                <a:lumOff val="2355"/>
                <a:alphaOff val="0"/>
                <a:tint val="37000"/>
                <a:satMod val="300000"/>
              </a:schemeClr>
            </a:gs>
            <a:gs pos="100000">
              <a:schemeClr val="accent5">
                <a:hueOff val="16015889"/>
                <a:satOff val="-51978"/>
                <a:lumOff val="2355"/>
                <a:alphaOff val="0"/>
                <a:tint val="15000"/>
                <a:satMod val="350000"/>
              </a:schemeClr>
            </a:gs>
          </a:gsLst>
          <a:lin ang="16200000" scaled="1"/>
        </a:gradFill>
        <a:ln w="9525" cap="flat" cmpd="sng" algn="ctr">
          <a:solidFill>
            <a:schemeClr val="accent5">
              <a:hueOff val="16015889"/>
              <a:satOff val="-51978"/>
              <a:lumOff val="2355"/>
              <a:alphaOff val="0"/>
            </a:schemeClr>
          </a:solidFill>
          <a:prstDash val="solid"/>
        </a:ln>
        <a:effectLst>
          <a:outerShdw blurRad="50800" dist="25400" dir="5400000"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a:latin typeface="+mj-lt"/>
            </a:rPr>
            <a:t>Seguimiento</a:t>
          </a:r>
        </a:p>
      </dsp:txBody>
      <dsp:txXfrm rot="-5400000">
        <a:off x="2" y="8131685"/>
        <a:ext cx="1755585" cy="752394"/>
      </dsp:txXfrm>
    </dsp:sp>
    <dsp:sp modelId="{875C3D6D-B151-44BA-95E4-E9344FA3267A}">
      <dsp:nvSpPr>
        <dsp:cNvPr id="0" name=""/>
        <dsp:cNvSpPr/>
      </dsp:nvSpPr>
      <dsp:spPr>
        <a:xfrm rot="5400000">
          <a:off x="9981398" y="-971920"/>
          <a:ext cx="1630186" cy="18081813"/>
        </a:xfrm>
        <a:prstGeom prst="round2SameRect">
          <a:avLst/>
        </a:prstGeom>
        <a:solidFill>
          <a:schemeClr val="lt1">
            <a:alpha val="90000"/>
            <a:hueOff val="0"/>
            <a:satOff val="0"/>
            <a:lumOff val="0"/>
            <a:alphaOff val="0"/>
          </a:schemeClr>
        </a:solidFill>
        <a:ln w="9525" cap="flat" cmpd="sng" algn="ctr">
          <a:solidFill>
            <a:schemeClr val="accent5">
              <a:hueOff val="16015889"/>
              <a:satOff val="-51978"/>
              <a:lumOff val="23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kern="1200" dirty="0">
              <a:latin typeface="+mj-lt"/>
            </a:rPr>
            <a:t>Reunión mensual de seguimiento</a:t>
          </a:r>
        </a:p>
        <a:p>
          <a:pPr marL="285750" lvl="1" indent="-285750" algn="l" defTabSz="1422400">
            <a:lnSpc>
              <a:spcPct val="90000"/>
            </a:lnSpc>
            <a:spcBef>
              <a:spcPct val="0"/>
            </a:spcBef>
            <a:spcAft>
              <a:spcPct val="15000"/>
            </a:spcAft>
            <a:buChar char="•"/>
          </a:pPr>
          <a:r>
            <a:rPr lang="es-ES" sz="3200" kern="1200" dirty="0">
              <a:latin typeface="+mj-lt"/>
            </a:rPr>
            <a:t>Informe DataQ sobre el avance en la mejora de la calidad (Mensual o Quincenal)</a:t>
          </a:r>
        </a:p>
      </dsp:txBody>
      <dsp:txXfrm rot="-5400000">
        <a:off x="1755585" y="7333472"/>
        <a:ext cx="18002234" cy="1471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A8D1E-0C82-4C22-B8BB-F21A068001DA}">
      <dsp:nvSpPr>
        <dsp:cNvPr id="0" name=""/>
        <dsp:cNvSpPr/>
      </dsp:nvSpPr>
      <dsp:spPr>
        <a:xfrm>
          <a:off x="5116280" y="793"/>
          <a:ext cx="17360900" cy="518335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Font typeface="Wingdings" panose="05000000000000000000" pitchFamily="2" charset="2"/>
            <a:buChar char="§"/>
          </a:pPr>
          <a:r>
            <a:rPr lang="es-CO" sz="3200" kern="1200" dirty="0">
              <a:effectLst/>
            </a:rPr>
            <a:t>El conjunto de datos contiene menos de cinco registros.</a:t>
          </a:r>
          <a:endParaRPr lang="es-ES" sz="3200" kern="1200" dirty="0"/>
        </a:p>
        <a:p>
          <a:pPr marL="571500" lvl="2" indent="-285750" algn="l" defTabSz="1422400">
            <a:lnSpc>
              <a:spcPct val="90000"/>
            </a:lnSpc>
            <a:spcBef>
              <a:spcPct val="0"/>
            </a:spcBef>
            <a:spcAft>
              <a:spcPct val="15000"/>
            </a:spcAft>
            <a:buFont typeface="Wingdings" panose="05000000000000000000" pitchFamily="2" charset="2"/>
            <a:buChar char="§"/>
          </a:pPr>
          <a:r>
            <a:rPr lang="es-CO" sz="3200" kern="1200" dirty="0">
              <a:effectLst/>
            </a:rPr>
            <a:t>El enlace del conjunto de datos externo no permite la descarga directa de un conjunto de datos en formatos válidos: </a:t>
          </a:r>
          <a:r>
            <a:rPr lang="es-CO" sz="3200" kern="1200" dirty="0" err="1">
              <a:effectLst/>
            </a:rPr>
            <a:t>csv</a:t>
          </a:r>
          <a:r>
            <a:rPr lang="es-CO" sz="3200" kern="1200" dirty="0">
              <a:effectLst/>
            </a:rPr>
            <a:t>, xls, </a:t>
          </a:r>
          <a:r>
            <a:rPr lang="es-CO" sz="3200" kern="1200" dirty="0" err="1">
              <a:effectLst/>
            </a:rPr>
            <a:t>xlsx</a:t>
          </a:r>
          <a:r>
            <a:rPr lang="es-CO" sz="3200" kern="1200" dirty="0">
              <a:effectLst/>
            </a:rPr>
            <a:t>, </a:t>
          </a:r>
          <a:r>
            <a:rPr lang="es-CO" sz="3200" kern="1200" dirty="0" err="1">
              <a:effectLst/>
            </a:rPr>
            <a:t>json</a:t>
          </a:r>
          <a:r>
            <a:rPr lang="es-CO" sz="3200" kern="1200" dirty="0">
              <a:effectLst/>
            </a:rPr>
            <a:t>, </a:t>
          </a:r>
          <a:r>
            <a:rPr lang="es-CO" sz="3200" kern="1200" dirty="0" err="1">
              <a:effectLst/>
            </a:rPr>
            <a:t>kml</a:t>
          </a:r>
          <a:r>
            <a:rPr lang="es-CO" sz="3200" kern="1200" dirty="0">
              <a:effectLst/>
            </a:rPr>
            <a:t>, </a:t>
          </a:r>
          <a:r>
            <a:rPr lang="es-CO" sz="3200" kern="1200" dirty="0" err="1">
              <a:effectLst/>
            </a:rPr>
            <a:t>kmz</a:t>
          </a:r>
          <a:r>
            <a:rPr lang="es-CO" sz="3200" kern="1200" dirty="0">
              <a:effectLst/>
            </a:rPr>
            <a:t> y zip (</a:t>
          </a:r>
          <a:r>
            <a:rPr lang="es-CO" sz="3200" kern="1200" dirty="0" err="1">
              <a:effectLst/>
            </a:rPr>
            <a:t>shapefile</a:t>
          </a:r>
          <a:r>
            <a:rPr lang="es-CO" sz="3200" kern="1200" dirty="0">
              <a:effectLst/>
            </a:rPr>
            <a:t> de ESRI)</a:t>
          </a:r>
        </a:p>
        <a:p>
          <a:pPr marL="571500" lvl="2" indent="-285750" algn="l" defTabSz="1422400">
            <a:lnSpc>
              <a:spcPct val="90000"/>
            </a:lnSpc>
            <a:spcBef>
              <a:spcPct val="0"/>
            </a:spcBef>
            <a:spcAft>
              <a:spcPct val="15000"/>
            </a:spcAft>
            <a:buFont typeface="Wingdings" panose="05000000000000000000" pitchFamily="2" charset="2"/>
            <a:buChar char="§"/>
          </a:pPr>
          <a:r>
            <a:rPr lang="es-CO" sz="3200" kern="1200" dirty="0">
              <a:effectLst/>
            </a:rPr>
            <a:t>El enlace que se encuentra en el campo de la metadata URL documentación y/o URL normativa, direcciona a una página no disponible</a:t>
          </a:r>
        </a:p>
        <a:p>
          <a:pPr marL="571500" lvl="2" indent="-285750" algn="l" defTabSz="1422400">
            <a:lnSpc>
              <a:spcPct val="90000"/>
            </a:lnSpc>
            <a:spcBef>
              <a:spcPct val="0"/>
            </a:spcBef>
            <a:spcAft>
              <a:spcPct val="15000"/>
            </a:spcAft>
            <a:buFont typeface="Wingdings" panose="05000000000000000000" pitchFamily="2" charset="2"/>
            <a:buChar char="§"/>
          </a:pPr>
          <a:r>
            <a:rPr lang="es-CO" sz="3200" kern="1200" dirty="0">
              <a:effectLst/>
            </a:rPr>
            <a:t>Metadata Incompleta y/o vacía</a:t>
          </a:r>
        </a:p>
        <a:p>
          <a:pPr marL="571500" lvl="2" indent="-285750" algn="l" defTabSz="1422400">
            <a:lnSpc>
              <a:spcPct val="90000"/>
            </a:lnSpc>
            <a:spcBef>
              <a:spcPct val="0"/>
            </a:spcBef>
            <a:spcAft>
              <a:spcPct val="15000"/>
            </a:spcAft>
            <a:buFont typeface="Wingdings" panose="05000000000000000000" pitchFamily="2" charset="2"/>
            <a:buChar char="§"/>
          </a:pPr>
          <a:r>
            <a:rPr lang="es-CO" sz="3200" kern="1200" dirty="0">
              <a:effectLst/>
            </a:rPr>
            <a:t>Conjunto con una columna</a:t>
          </a:r>
        </a:p>
        <a:p>
          <a:pPr marL="571500" lvl="2" indent="-285750" algn="l" defTabSz="1422400">
            <a:lnSpc>
              <a:spcPct val="90000"/>
            </a:lnSpc>
            <a:spcBef>
              <a:spcPct val="0"/>
            </a:spcBef>
            <a:spcAft>
              <a:spcPct val="15000"/>
            </a:spcAft>
            <a:buFont typeface="Wingdings" panose="05000000000000000000" pitchFamily="2" charset="2"/>
            <a:buChar char="§"/>
          </a:pPr>
          <a:r>
            <a:rPr lang="es-CO" sz="3200" kern="1200" dirty="0">
              <a:effectLst/>
            </a:rPr>
            <a:t>Carga de archivos no admitidos como Datos Abiertos</a:t>
          </a:r>
          <a:endParaRPr lang="es-CO" sz="3200" kern="1200" dirty="0"/>
        </a:p>
      </dsp:txBody>
      <dsp:txXfrm>
        <a:off x="5116280" y="648712"/>
        <a:ext cx="15417143" cy="3887515"/>
      </dsp:txXfrm>
    </dsp:sp>
    <dsp:sp modelId="{E57202FB-A774-4AE0-9779-A37843B4EFB9}">
      <dsp:nvSpPr>
        <dsp:cNvPr id="0" name=""/>
        <dsp:cNvSpPr/>
      </dsp:nvSpPr>
      <dsp:spPr>
        <a:xfrm>
          <a:off x="4586" y="1238265"/>
          <a:ext cx="5111694" cy="27084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s-ES" sz="5400" b="1" kern="1200" dirty="0"/>
            <a:t>Cada 5 días</a:t>
          </a:r>
        </a:p>
      </dsp:txBody>
      <dsp:txXfrm>
        <a:off x="136800" y="1370479"/>
        <a:ext cx="4847266" cy="2443981"/>
      </dsp:txXfrm>
    </dsp:sp>
    <dsp:sp modelId="{BB9A87A6-A52C-4BAD-B5A2-CD0E138B3575}">
      <dsp:nvSpPr>
        <dsp:cNvPr id="0" name=""/>
        <dsp:cNvSpPr/>
      </dsp:nvSpPr>
      <dsp:spPr>
        <a:xfrm>
          <a:off x="5086224" y="5454987"/>
          <a:ext cx="17395543" cy="533570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CO" sz="3200" kern="1200" dirty="0">
              <a:effectLst/>
            </a:rPr>
            <a:t>Ajustes automáticos municipio, departamento, entidad, formato de fechas</a:t>
          </a:r>
          <a:endParaRPr lang="es-ES" sz="2800" kern="1200" dirty="0"/>
        </a:p>
        <a:p>
          <a:pPr marL="571500" lvl="2" indent="-285750" algn="l" defTabSz="1422400">
            <a:lnSpc>
              <a:spcPct val="90000"/>
            </a:lnSpc>
            <a:spcBef>
              <a:spcPct val="0"/>
            </a:spcBef>
            <a:spcAft>
              <a:spcPct val="15000"/>
            </a:spcAft>
            <a:buChar char="•"/>
          </a:pPr>
          <a:r>
            <a:rPr lang="es-CO" sz="3200" kern="1200" dirty="0">
              <a:effectLst/>
            </a:rPr>
            <a:t>El conjunto de datos no se encuentra actualizado a la fecha, de acuerdo al campo de la Metadata frecuencia de actualización y la última fecha de actualización del conjunto de datos</a:t>
          </a:r>
        </a:p>
        <a:p>
          <a:pPr marL="571500" lvl="2" indent="-285750" algn="l" defTabSz="1422400">
            <a:lnSpc>
              <a:spcPct val="90000"/>
            </a:lnSpc>
            <a:spcBef>
              <a:spcPct val="0"/>
            </a:spcBef>
            <a:spcAft>
              <a:spcPct val="15000"/>
            </a:spcAft>
            <a:buChar char="•"/>
          </a:pPr>
          <a:r>
            <a:rPr lang="es-CO" sz="3200" kern="1200" dirty="0">
              <a:effectLst/>
            </a:rPr>
            <a:t>El enlace del conjunto de datos externo direcciona a una página no disponible</a:t>
          </a:r>
        </a:p>
        <a:p>
          <a:pPr marL="571500" lvl="2" indent="-285750" algn="l" defTabSz="1422400">
            <a:lnSpc>
              <a:spcPct val="90000"/>
            </a:lnSpc>
            <a:spcBef>
              <a:spcPct val="0"/>
            </a:spcBef>
            <a:spcAft>
              <a:spcPct val="15000"/>
            </a:spcAft>
            <a:buChar char="•"/>
          </a:pPr>
          <a:r>
            <a:rPr lang="es-CO" sz="3200" kern="1200" dirty="0">
              <a:effectLst/>
            </a:rPr>
            <a:t>Modificar el nombre del usuario</a:t>
          </a:r>
        </a:p>
        <a:p>
          <a:pPr marL="571500" lvl="2" indent="-285750" algn="l" defTabSz="1422400">
            <a:lnSpc>
              <a:spcPct val="90000"/>
            </a:lnSpc>
            <a:spcBef>
              <a:spcPct val="0"/>
            </a:spcBef>
            <a:spcAft>
              <a:spcPct val="15000"/>
            </a:spcAft>
            <a:buChar char="•"/>
          </a:pPr>
          <a:r>
            <a:rPr lang="es-CO" sz="3200" kern="1200" dirty="0">
              <a:effectLst/>
            </a:rPr>
            <a:t>Conjunto con columnas de solo texto</a:t>
          </a:r>
        </a:p>
        <a:p>
          <a:pPr marL="571500" lvl="2" indent="-285750" algn="l" defTabSz="1422400">
            <a:lnSpc>
              <a:spcPct val="90000"/>
            </a:lnSpc>
            <a:spcBef>
              <a:spcPct val="0"/>
            </a:spcBef>
            <a:spcAft>
              <a:spcPct val="15000"/>
            </a:spcAft>
            <a:buChar char="•"/>
          </a:pPr>
          <a:r>
            <a:rPr lang="es-CO" sz="3200" kern="1200" dirty="0">
              <a:effectLst/>
            </a:rPr>
            <a:t>Conjunto de datos no tiene filas con información</a:t>
          </a:r>
          <a:endParaRPr lang="es-CO" sz="3200" kern="1200" dirty="0">
            <a:effectLst/>
            <a:latin typeface="Times New Roman" panose="02020603050405020304" pitchFamily="18" charset="0"/>
            <a:ea typeface="Times New Roman" panose="02020603050405020304" pitchFamily="18" charset="0"/>
          </a:endParaRPr>
        </a:p>
      </dsp:txBody>
      <dsp:txXfrm>
        <a:off x="5086224" y="6121950"/>
        <a:ext cx="15394655" cy="4001775"/>
      </dsp:txXfrm>
    </dsp:sp>
    <dsp:sp modelId="{79F2F6D1-082E-4531-8154-7D0C6710489B}">
      <dsp:nvSpPr>
        <dsp:cNvPr id="0" name=""/>
        <dsp:cNvSpPr/>
      </dsp:nvSpPr>
      <dsp:spPr>
        <a:xfrm>
          <a:off x="7943" y="6768633"/>
          <a:ext cx="5070336" cy="27084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s-ES" sz="5400" b="1" kern="1200" dirty="0"/>
            <a:t>Quincenal</a:t>
          </a:r>
          <a:endParaRPr lang="es-ES" sz="2800" b="1" kern="1200" dirty="0"/>
        </a:p>
      </dsp:txBody>
      <dsp:txXfrm>
        <a:off x="140157" y="6900847"/>
        <a:ext cx="4805908" cy="24439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sz="2400" b="0" i="0">
                <a:effectLst/>
                <a:latin typeface="+mn-lt"/>
                <a:ea typeface="+mn-ea"/>
                <a:cs typeface="+mn-cs"/>
                <a:sym typeface="Calibri"/>
              </a:rPr>
              <a:t>La apuesta de Estado Abierto y TIC en Colombia busca reestablecer lazos de confianza entre ciudadanía y Estado a través de las oportunidades que los medios electrónicos aportan a la interacción entre ciudadano - Estado. Hoy el Estado Abierto es un estilo de Gobierno, estamos buscando transformar la mentalidad de los gobernantes y posibilitar en los ciudadanos el cuidado de lo público a partir de la participación, la colaboración y la transparencia.</a:t>
            </a:r>
            <a:endParaRPr lang="es-CO"/>
          </a:p>
        </p:txBody>
      </p:sp>
    </p:spTree>
    <p:extLst>
      <p:ext uri="{BB962C8B-B14F-4D97-AF65-F5344CB8AC3E}">
        <p14:creationId xmlns:p14="http://schemas.microsoft.com/office/powerpoint/2010/main" val="195973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2400" dirty="0"/>
              <a:t>El grupo de Gestión de Calidad Total de Datos de la Universidad del MIT (1996) definió</a:t>
            </a:r>
            <a:r>
              <a:rPr lang="es-CO" sz="2400" baseline="0" dirty="0"/>
              <a:t> la calidad de los datos como “Aptitud para el uso”</a:t>
            </a:r>
            <a:endParaRPr lang="es-ES" sz="2400" dirty="0"/>
          </a:p>
        </p:txBody>
      </p:sp>
    </p:spTree>
    <p:extLst>
      <p:ext uri="{BB962C8B-B14F-4D97-AF65-F5344CB8AC3E}">
        <p14:creationId xmlns:p14="http://schemas.microsoft.com/office/powerpoint/2010/main" val="277194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sz="2400" dirty="0"/>
          </a:p>
        </p:txBody>
      </p:sp>
    </p:spTree>
    <p:extLst>
      <p:ext uri="{BB962C8B-B14F-4D97-AF65-F5344CB8AC3E}">
        <p14:creationId xmlns:p14="http://schemas.microsoft.com/office/powerpoint/2010/main" val="312899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577556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2400" b="1" dirty="0"/>
              <a:t>Malos Datos:</a:t>
            </a:r>
            <a:r>
              <a:rPr lang="es-CO" sz="2400" dirty="0"/>
              <a:t> Los malos datos conducen a una pérdida de credibilidad, crean confusión y puede generar caos.</a:t>
            </a:r>
          </a:p>
          <a:p>
            <a:endParaRPr lang="es-CO" sz="2400" dirty="0"/>
          </a:p>
          <a:p>
            <a:r>
              <a:rPr lang="es-CO" sz="2400" b="1" dirty="0"/>
              <a:t>CAOS:</a:t>
            </a:r>
            <a:r>
              <a:rPr lang="es-CO" sz="2400" baseline="0" dirty="0"/>
              <a:t> </a:t>
            </a:r>
            <a:r>
              <a:rPr lang="es-CO" sz="2400" dirty="0"/>
              <a:t>Son costosos y consumen mucho tiempo arreglar los datos incorrectos. El impacto de los datos incorrectos se amplifica diez veces y se manifiesta como la regla 1-10-100: el costo de corregir un error de los datos en el momento de la entrada es de $ 1. Los costos para arreglar el error una hora después de que se ha ingresado escalaría a $ 10. Sí se corrige más tarde, el costo se convierte en $ 100.</a:t>
            </a:r>
          </a:p>
          <a:p>
            <a:endParaRPr lang="es-CO" sz="2400" dirty="0"/>
          </a:p>
          <a:p>
            <a:r>
              <a:rPr lang="es-CO" sz="2400" b="1" dirty="0"/>
              <a:t>CONFUSIÓN:</a:t>
            </a:r>
            <a:r>
              <a:rPr lang="es-CO" sz="2400" b="1" baseline="0" dirty="0"/>
              <a:t> </a:t>
            </a:r>
            <a:r>
              <a:rPr lang="es-CO" sz="2400" dirty="0"/>
              <a:t>Al no mirar los datos correctos, los directivos podrían tomar decisiones arriesgadas que los pueden llevar a malas inversiones y oportunidades perdidas.</a:t>
            </a:r>
          </a:p>
          <a:p>
            <a:endParaRPr lang="es-CO" sz="2400" dirty="0"/>
          </a:p>
          <a:p>
            <a:r>
              <a:rPr lang="es-CO" sz="2400" b="1" dirty="0"/>
              <a:t>CREDIBILIDAD:</a:t>
            </a:r>
            <a:r>
              <a:rPr lang="es-CO" sz="2400" dirty="0"/>
              <a:t> Cuando los datos no son confiables, los gerentes pierden la fe en ellos y vuelven a intuir para tomar decisiones e implementar estrategias.</a:t>
            </a:r>
          </a:p>
          <a:p>
            <a:endParaRPr lang="es-CO" sz="2400" dirty="0"/>
          </a:p>
          <a:p>
            <a:r>
              <a:rPr lang="es-CO" sz="2400" b="1" dirty="0"/>
              <a:t>COSTO:</a:t>
            </a:r>
            <a:r>
              <a:rPr lang="es-CO" sz="2400" dirty="0"/>
              <a:t> Cuesta diez veces más completar una unidad de trabajo simple con malos datos que con datos perfectos.</a:t>
            </a:r>
            <a:r>
              <a:rPr lang="es-CO" sz="2400" baseline="0" dirty="0"/>
              <a:t> </a:t>
            </a:r>
            <a:r>
              <a:rPr lang="es-CO" sz="2400" dirty="0"/>
              <a:t>Los datos erróneos se extienden mucho más allá de un solo error, y pueden difundirse rápidamente a través de la organización, creando resultados poco claros, pérdidas de productividad y aumentando los costos.</a:t>
            </a:r>
          </a:p>
          <a:p>
            <a:endParaRPr lang="es-ES" sz="2400" dirty="0"/>
          </a:p>
        </p:txBody>
      </p:sp>
    </p:spTree>
    <p:extLst>
      <p:ext uri="{BB962C8B-B14F-4D97-AF65-F5344CB8AC3E}">
        <p14:creationId xmlns:p14="http://schemas.microsoft.com/office/powerpoint/2010/main" val="36065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2400" dirty="0" err="1"/>
              <a:t>Informatica</a:t>
            </a:r>
            <a:r>
              <a:rPr lang="es-CO" sz="2400" dirty="0"/>
              <a:t>® Data </a:t>
            </a:r>
            <a:r>
              <a:rPr lang="es-CO" sz="2400" dirty="0" err="1"/>
              <a:t>Quality</a:t>
            </a:r>
            <a:r>
              <a:rPr lang="es-CO" sz="2400" dirty="0"/>
              <a:t>™</a:t>
            </a:r>
            <a:endParaRPr lang="es-CO" dirty="0"/>
          </a:p>
        </p:txBody>
      </p:sp>
    </p:spTree>
    <p:extLst>
      <p:ext uri="{BB962C8B-B14F-4D97-AF65-F5344CB8AC3E}">
        <p14:creationId xmlns:p14="http://schemas.microsoft.com/office/powerpoint/2010/main" val="100021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sz="2400" b="0" i="0">
                <a:effectLst/>
                <a:latin typeface="+mn-lt"/>
                <a:ea typeface="+mn-ea"/>
                <a:cs typeface="+mn-cs"/>
                <a:sym typeface="Calibri"/>
              </a:rPr>
              <a:t>La apuesta de Estado Abierto y TIC en Colombia busca reestablecer lazos de confianza entre ciudadanía y Estado a través de las oportunidades que los medios electrónicos aportan a la interacción entre ciudadano - Estado. Hoy el Estado Abierto es un estilo de Gobierno, estamos buscando transformar la mentalidad de los gobernantes y posibilitar en los ciudadanos el cuidado de lo público a partir de la participación, la colaboración y la transparencia.</a:t>
            </a:r>
            <a:endParaRPr lang="es-CO"/>
          </a:p>
        </p:txBody>
      </p:sp>
    </p:spTree>
    <p:extLst>
      <p:ext uri="{BB962C8B-B14F-4D97-AF65-F5344CB8AC3E}">
        <p14:creationId xmlns:p14="http://schemas.microsoft.com/office/powerpoint/2010/main" val="21465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sz="2400" b="0" i="0">
                <a:effectLst/>
                <a:latin typeface="+mn-lt"/>
                <a:ea typeface="+mn-ea"/>
                <a:cs typeface="+mn-cs"/>
                <a:sym typeface="Calibri"/>
              </a:rPr>
              <a:t>La apuesta de Estado Abierto y TIC en Colombia busca reestablecer lazos de confianza entre ciudadanía y Estado a través de las oportunidades que los medios electrónicos aportan a la interacción entre ciudadano - Estado. Hoy el Estado Abierto es un estilo de Gobierno, estamos buscando transformar la mentalidad de los gobernantes y posibilitar en los ciudadanos el cuidado de lo público a partir de la participación, la colaboración y la transparencia.</a:t>
            </a:r>
            <a:endParaRPr lang="es-CO"/>
          </a:p>
        </p:txBody>
      </p:sp>
    </p:spTree>
    <p:extLst>
      <p:ext uri="{BB962C8B-B14F-4D97-AF65-F5344CB8AC3E}">
        <p14:creationId xmlns:p14="http://schemas.microsoft.com/office/powerpoint/2010/main" val="179878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s-CO" dirty="0"/>
              <a:t>. Si bien, por distintos motivos, pueden escribirse enteramente con mayúsculas palabras, frases e incluso textos enteros, </a:t>
            </a:r>
            <a:r>
              <a:rPr lang="es-CO" b="1" dirty="0"/>
              <a:t>lo usual es que las mayúsculas se utilicen solo en posición inicial de palabra.</a:t>
            </a:r>
          </a:p>
          <a:p>
            <a:pPr marL="0" marR="0" lvl="0" indent="0" algn="l" defTabSz="457200" eaLnBrk="1" fontAlgn="auto" latinLnBrk="0" hangingPunct="1">
              <a:lnSpc>
                <a:spcPct val="117999"/>
              </a:lnSpc>
              <a:spcBef>
                <a:spcPts val="0"/>
              </a:spcBef>
              <a:spcAft>
                <a:spcPts val="0"/>
              </a:spcAft>
              <a:buClrTx/>
              <a:buSzTx/>
              <a:buFontTx/>
              <a:buNone/>
              <a:tabLst/>
              <a:defRPr/>
            </a:pPr>
            <a:endParaRPr lang="es-CO" b="1" dirty="0"/>
          </a:p>
          <a:p>
            <a:pPr marL="0" marR="0" lvl="0" indent="0" algn="l" defTabSz="457200" eaLnBrk="1" fontAlgn="auto" latinLnBrk="0" hangingPunct="1">
              <a:lnSpc>
                <a:spcPct val="117999"/>
              </a:lnSpc>
              <a:spcBef>
                <a:spcPts val="0"/>
              </a:spcBef>
              <a:spcAft>
                <a:spcPts val="0"/>
              </a:spcAft>
              <a:buClrTx/>
              <a:buSzTx/>
              <a:buFontTx/>
              <a:buNone/>
              <a:tabLst/>
              <a:defRPr/>
            </a:pPr>
            <a:r>
              <a:rPr lang="es-CO" dirty="0"/>
              <a:t>llevar tilde, según las reglas de acentuación gráfica del español, tanto si se trata de palabras escritas en su totalidad con mayúsculas como si se trata únicamente de la mayúscula inicial. </a:t>
            </a:r>
          </a:p>
          <a:p>
            <a:pPr marL="0" marR="0" lvl="0" indent="0" algn="l" defTabSz="457200" eaLnBrk="1" fontAlgn="auto" latinLnBrk="0" hangingPunct="1">
              <a:lnSpc>
                <a:spcPct val="117999"/>
              </a:lnSpc>
              <a:spcBef>
                <a:spcPts val="0"/>
              </a:spcBef>
              <a:spcAft>
                <a:spcPts val="0"/>
              </a:spcAft>
              <a:buClrTx/>
              <a:buSzTx/>
              <a:buFontTx/>
              <a:buNone/>
              <a:tabLst/>
              <a:defRPr/>
            </a:pPr>
            <a:endParaRPr lang="es-CO" b="1" dirty="0"/>
          </a:p>
          <a:p>
            <a:endParaRPr lang="es-CO" dirty="0"/>
          </a:p>
        </p:txBody>
      </p:sp>
    </p:spTree>
    <p:extLst>
      <p:ext uri="{BB962C8B-B14F-4D97-AF65-F5344CB8AC3E}">
        <p14:creationId xmlns:p14="http://schemas.microsoft.com/office/powerpoint/2010/main" val="231664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Corresponde</a:t>
            </a:r>
            <a:r>
              <a:rPr lang="es-CO" baseline="0" dirty="0"/>
              <a:t> a información sobre la que un no experto en el tema /entidad no es capaz de entender a qué hace referencia el conjunto de datos </a:t>
            </a:r>
          </a:p>
          <a:p>
            <a:endParaRPr lang="es-CO" baseline="0" dirty="0"/>
          </a:p>
          <a:p>
            <a:r>
              <a:rPr lang="es-CO" baseline="0" dirty="0"/>
              <a:t>Una buena práctica para saber si un texto se entiende o no es preguntarle a un tercero que no esté </a:t>
            </a:r>
            <a:r>
              <a:rPr lang="es-CO" baseline="0" dirty="0" err="1"/>
              <a:t>inviolcurado</a:t>
            </a:r>
            <a:r>
              <a:rPr lang="es-CO" baseline="0" dirty="0"/>
              <a:t> con la temática si para el/ella es claro el concepto que se está escribiendo. </a:t>
            </a:r>
            <a:endParaRPr lang="es-CO" dirty="0"/>
          </a:p>
        </p:txBody>
      </p:sp>
    </p:spTree>
    <p:extLst>
      <p:ext uri="{BB962C8B-B14F-4D97-AF65-F5344CB8AC3E}">
        <p14:creationId xmlns:p14="http://schemas.microsoft.com/office/powerpoint/2010/main" val="76289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sz="2400" b="0" i="0">
                <a:effectLst/>
                <a:latin typeface="+mn-lt"/>
                <a:ea typeface="+mn-ea"/>
                <a:cs typeface="+mn-cs"/>
                <a:sym typeface="Calibri"/>
              </a:rPr>
              <a:t>La apuesta de Estado Abierto y TIC en Colombia busca reestablecer lazos de confianza entre ciudadanía y Estado a través de las oportunidades que los medios electrónicos aportan a la interacción entre ciudadano - Estado. Hoy el Estado Abierto es un estilo de Gobierno, estamos buscando transformar la mentalidad de los gobernantes y posibilitar en los ciudadanos el cuidado de lo público a partir de la participación, la colaboración y la transparencia.</a:t>
            </a:r>
            <a:endParaRPr lang="es-CO"/>
          </a:p>
        </p:txBody>
      </p:sp>
    </p:spTree>
    <p:extLst>
      <p:ext uri="{BB962C8B-B14F-4D97-AF65-F5344CB8AC3E}">
        <p14:creationId xmlns:p14="http://schemas.microsoft.com/office/powerpoint/2010/main" val="260096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287470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342900" indent="-342900">
              <a:buFont typeface="Arial" panose="020B0604020202020204" pitchFamily="34" charset="0"/>
              <a:buChar char="•"/>
            </a:pPr>
            <a:r>
              <a:rPr lang="es-CO" sz="2200" dirty="0">
                <a:effectLst/>
                <a:latin typeface="Helvetica Neue"/>
                <a:ea typeface="Helvetica Neue"/>
                <a:cs typeface="Helvetica Neue"/>
                <a:sym typeface="Helvetica Neue"/>
              </a:rPr>
              <a:t>El Sello de Excelencia es una iniciativa que surgió en respuesta a la demanda de los ciudadanos de contar con trámites y servicios en línea de calidad y de fácil uso. Esto se evidencia en los sondeos realizados en el 2014. </a:t>
            </a:r>
          </a:p>
          <a:p>
            <a:pPr marL="342900" indent="-342900">
              <a:buFont typeface="Arial" panose="020B0604020202020204" pitchFamily="34" charset="0"/>
              <a:buChar char="•"/>
            </a:pPr>
            <a:endParaRPr lang="es-CO" sz="2200" dirty="0">
              <a:effectLst/>
              <a:latin typeface="Helvetica Neue"/>
              <a:ea typeface="Helvetica Neue"/>
              <a:cs typeface="Helvetica Neue"/>
              <a:sym typeface="Helvetica Neue"/>
            </a:endParaRPr>
          </a:p>
          <a:p>
            <a:pPr marL="342900" indent="-342900">
              <a:buFont typeface="Arial" panose="020B0604020202020204" pitchFamily="34" charset="0"/>
              <a:buChar char="•"/>
            </a:pPr>
            <a:r>
              <a:rPr lang="es-CO" sz="2200" dirty="0">
                <a:effectLst/>
                <a:latin typeface="Helvetica Neue"/>
                <a:ea typeface="Helvetica Neue"/>
                <a:cs typeface="Helvetica Neue"/>
                <a:sym typeface="Helvetica Neue"/>
              </a:rPr>
              <a:t>Su creación se oficializa a través del Decreto sectorial 1078 de 2015, en donde se crea el modelo que permite acreditar la alta calidad de los productos y servicios.</a:t>
            </a:r>
          </a:p>
          <a:p>
            <a:pPr marL="342900" indent="-342900">
              <a:buFont typeface="Arial" panose="020B0604020202020204" pitchFamily="34" charset="0"/>
              <a:buChar char="•"/>
            </a:pPr>
            <a:endParaRPr lang="es-CO" sz="2200" dirty="0">
              <a:effectLst/>
              <a:latin typeface="Helvetica Neue"/>
              <a:ea typeface="Helvetica Neue"/>
              <a:cs typeface="Helvetica Neue"/>
              <a:sym typeface="Helvetica Neue"/>
            </a:endParaRPr>
          </a:p>
          <a:p>
            <a:pPr marL="342900" indent="-342900">
              <a:buFont typeface="Arial" panose="020B0604020202020204" pitchFamily="34" charset="0"/>
              <a:buChar char="•"/>
            </a:pPr>
            <a:r>
              <a:rPr lang="es-CO" sz="2200" dirty="0">
                <a:effectLst/>
                <a:latin typeface="Helvetica Neue"/>
                <a:ea typeface="Helvetica Neue"/>
                <a:cs typeface="Helvetica Neue"/>
                <a:sym typeface="Helvetica Neue"/>
              </a:rPr>
              <a:t>Con la resolución 2405 de 2016 se adopta el modelo del Sello y se conforma su comité. </a:t>
            </a:r>
          </a:p>
          <a:p>
            <a:pPr marL="342900" indent="-342900">
              <a:buFont typeface="Arial" panose="020B0604020202020204" pitchFamily="34" charset="0"/>
              <a:buChar char="•"/>
            </a:pPr>
            <a:endParaRPr lang="es-CO" sz="2200" dirty="0">
              <a:effectLst/>
              <a:latin typeface="Helvetica Neue"/>
              <a:ea typeface="Helvetica Neue"/>
              <a:cs typeface="Helvetica Neue"/>
              <a:sym typeface="Helvetica Neue"/>
            </a:endParaRPr>
          </a:p>
          <a:p>
            <a:pPr marL="342900" indent="-342900">
              <a:buFont typeface="Arial" panose="020B0604020202020204" pitchFamily="34" charset="0"/>
              <a:buChar char="•"/>
            </a:pPr>
            <a:r>
              <a:rPr lang="es-CO" sz="2200" dirty="0">
                <a:effectLst/>
                <a:latin typeface="Helvetica Neue"/>
                <a:ea typeface="Helvetica Neue"/>
                <a:cs typeface="Helvetica Neue"/>
                <a:sym typeface="Helvetica Neue"/>
              </a:rPr>
              <a:t>El Sello de Excelencia está organizado en 3 categorías: </a:t>
            </a:r>
          </a:p>
          <a:p>
            <a:pPr marL="0" lvl="2" indent="0">
              <a:buFont typeface="Arial" panose="020B0604020202020204" pitchFamily="34" charset="0"/>
              <a:buNone/>
            </a:pPr>
            <a:endParaRPr lang="es-CO" sz="2200" b="1" dirty="0">
              <a:effectLst/>
              <a:latin typeface="Helvetica Neue"/>
              <a:ea typeface="Helvetica Neue"/>
              <a:cs typeface="Helvetica Neue"/>
              <a:sym typeface="Helvetica Neue"/>
            </a:endParaRPr>
          </a:p>
          <a:p>
            <a:pPr marL="0" lvl="2" indent="0">
              <a:buFont typeface="Arial" panose="020B0604020202020204" pitchFamily="34" charset="0"/>
              <a:buNone/>
            </a:pPr>
            <a:r>
              <a:rPr lang="es-CO" sz="2200" b="1" dirty="0">
                <a:effectLst/>
                <a:latin typeface="Helvetica Neue"/>
                <a:ea typeface="Helvetica Neue"/>
                <a:cs typeface="Helvetica Neue"/>
                <a:sym typeface="Helvetica Neue"/>
              </a:rPr>
              <a:t>TIC para servicios:</a:t>
            </a:r>
            <a:r>
              <a:rPr lang="es-CO" sz="2200" dirty="0">
                <a:effectLst/>
                <a:latin typeface="Helvetica Neue"/>
                <a:ea typeface="Helvetica Neue"/>
                <a:cs typeface="Helvetica Neue"/>
                <a:sym typeface="Helvetica Neue"/>
              </a:rPr>
              <a:t> Corresponde a los requisitos de calidad que deben cumplir los trámites y servicios en línea disponibles por las Entidades. Dentro de estos requisitos se encuentra la disponibilidad, seguridad, soporte, acceso, usabilidad, </a:t>
            </a:r>
            <a:r>
              <a:rPr lang="es-CO" sz="2200" dirty="0" err="1">
                <a:effectLst/>
                <a:latin typeface="Helvetica Neue"/>
                <a:ea typeface="Helvetica Neue"/>
                <a:cs typeface="Helvetica Neue"/>
                <a:sym typeface="Helvetica Neue"/>
              </a:rPr>
              <a:t>multicanalidad</a:t>
            </a:r>
            <a:r>
              <a:rPr lang="es-CO" sz="2200" dirty="0">
                <a:effectLst/>
                <a:latin typeface="Helvetica Neue"/>
                <a:ea typeface="Helvetica Neue"/>
                <a:cs typeface="Helvetica Neue"/>
                <a:sym typeface="Helvetica Neue"/>
              </a:rPr>
              <a:t> e interoperabilidad frente al ciudadano. </a:t>
            </a:r>
          </a:p>
          <a:p>
            <a:r>
              <a:rPr lang="es-CO" sz="2200" dirty="0">
                <a:effectLst/>
                <a:latin typeface="Helvetica Neue"/>
                <a:ea typeface="Helvetica Neue"/>
                <a:cs typeface="Helvetica Neue"/>
                <a:sym typeface="Helvetica Neue"/>
              </a:rPr>
              <a:t> </a:t>
            </a:r>
          </a:p>
          <a:p>
            <a:pPr lvl="0"/>
            <a:r>
              <a:rPr lang="es-CO" sz="2200" dirty="0">
                <a:effectLst/>
                <a:latin typeface="Helvetica Neue"/>
                <a:ea typeface="Helvetica Neue"/>
                <a:cs typeface="Helvetica Neue"/>
                <a:sym typeface="Helvetica Neue"/>
              </a:rPr>
              <a:t> </a:t>
            </a:r>
            <a:r>
              <a:rPr lang="es-CO" sz="2200" b="1" dirty="0">
                <a:effectLst/>
                <a:latin typeface="Helvetica Neue"/>
                <a:ea typeface="Helvetica Neue"/>
                <a:cs typeface="Helvetica Neue"/>
                <a:sym typeface="Helvetica Neue"/>
              </a:rPr>
              <a:t>TIC para gobierno abierto</a:t>
            </a:r>
            <a:r>
              <a:rPr lang="es-CO" sz="2200" dirty="0">
                <a:effectLst/>
                <a:latin typeface="Helvetica Neue"/>
                <a:ea typeface="Helvetica Neue"/>
                <a:cs typeface="Helvetica Neue"/>
                <a:sym typeface="Helvetica Neue"/>
              </a:rPr>
              <a:t>: Dentro de esta categoría se establecen los requisitos de calidad con los que deben contar los conjuntos de datos abiertos y los ejercicios de participación  por medio digitales que favorecen a la construcción de un gobierno transparente, abierto y participativo. </a:t>
            </a:r>
          </a:p>
          <a:p>
            <a:r>
              <a:rPr lang="es-CO" sz="2200" dirty="0">
                <a:effectLst/>
                <a:latin typeface="Helvetica Neue"/>
                <a:ea typeface="Helvetica Neue"/>
                <a:cs typeface="Helvetica Neue"/>
                <a:sym typeface="Helvetica Neue"/>
              </a:rPr>
              <a:t> </a:t>
            </a:r>
          </a:p>
          <a:p>
            <a:r>
              <a:rPr lang="es-CO" sz="2200" dirty="0">
                <a:effectLst/>
                <a:latin typeface="Helvetica Neue"/>
                <a:ea typeface="Helvetica Neue"/>
                <a:cs typeface="Helvetica Neue"/>
                <a:sym typeface="Helvetica Neue"/>
              </a:rPr>
              <a:t> </a:t>
            </a:r>
            <a:r>
              <a:rPr lang="es-CO" sz="2200" b="1" dirty="0">
                <a:effectLst/>
                <a:latin typeface="Helvetica Neue"/>
                <a:ea typeface="Helvetica Neue"/>
                <a:cs typeface="Helvetica Neue"/>
                <a:sym typeface="Helvetica Neue"/>
              </a:rPr>
              <a:t>TIC para la gestión: </a:t>
            </a:r>
            <a:r>
              <a:rPr lang="es-CO" sz="2200" dirty="0">
                <a:effectLst/>
                <a:latin typeface="Helvetica Neue"/>
                <a:ea typeface="Helvetica Neue"/>
                <a:cs typeface="Helvetica Neue"/>
                <a:sym typeface="Helvetica Neue"/>
              </a:rPr>
              <a:t>En esta categoría se establecen los estándares de calidad que deben tener las capacidades de TI institucionales, las cuales tiene como propósito asegurar el adecuado suministro del personal y los recursos que se necesitan para ofrecer los servicios de TI definidos en su oferta.</a:t>
            </a:r>
          </a:p>
        </p:txBody>
      </p:sp>
    </p:spTree>
    <p:extLst>
      <p:ext uri="{BB962C8B-B14F-4D97-AF65-F5344CB8AC3E}">
        <p14:creationId xmlns:p14="http://schemas.microsoft.com/office/powerpoint/2010/main" val="24023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ES_tradnl" sz="2200" dirty="0">
                <a:effectLst/>
                <a:latin typeface="Helvetica Neue"/>
                <a:ea typeface="Helvetica Neue"/>
                <a:cs typeface="Helvetica Neue"/>
                <a:sym typeface="Helvetica Neue"/>
              </a:rPr>
              <a:t>El modelo del sello consiste en los siguientes pasos: </a:t>
            </a:r>
          </a:p>
          <a:p>
            <a:pPr marL="457200" indent="-457200">
              <a:buFont typeface="+mj-lt"/>
              <a:buAutoNum type="arabicPeriod"/>
            </a:pPr>
            <a:r>
              <a:rPr lang="es-ES_tradnl" sz="2200" dirty="0">
                <a:effectLst/>
                <a:latin typeface="Helvetica Neue"/>
                <a:ea typeface="Helvetica Neue"/>
                <a:cs typeface="Helvetica Neue"/>
                <a:sym typeface="Helvetica Neue"/>
              </a:rPr>
              <a:t>Postulación de los servicios digitales por parte de las Entidades Públicas, las cuales lo harán a través de la plataforma del Sello. </a:t>
            </a:r>
          </a:p>
          <a:p>
            <a:pPr marL="0" indent="0">
              <a:buFont typeface="+mj-lt"/>
              <a:buNone/>
            </a:pPr>
            <a:endParaRPr lang="es-ES_tradnl" sz="2200" dirty="0">
              <a:effectLst/>
              <a:latin typeface="Helvetica Neue"/>
              <a:ea typeface="Helvetica Neue"/>
              <a:cs typeface="Helvetica Neue"/>
              <a:sym typeface="Helvetica Neue"/>
            </a:endParaRPr>
          </a:p>
          <a:p>
            <a:pPr marL="0" indent="0">
              <a:buFont typeface="+mj-lt"/>
              <a:buNone/>
            </a:pPr>
            <a:r>
              <a:rPr lang="es-ES_tradnl" sz="2200" dirty="0">
                <a:effectLst/>
                <a:latin typeface="Helvetica Neue"/>
                <a:ea typeface="Helvetica Neue"/>
                <a:cs typeface="Helvetica Neue"/>
                <a:sym typeface="Helvetica Neue"/>
              </a:rPr>
              <a:t>2. 	La validación y evaluación de los requisitos de  calidad de los productos correspondientes a las categorías de servicios y gobierno abierto, la realizará una comunidad que estará 	conformada por expertos y usuarios. Esta comunidad es multidisciplinaria y nos garantizará un trabajo colaborativo e incluyente. </a:t>
            </a:r>
          </a:p>
          <a:p>
            <a:pPr marL="0" indent="0">
              <a:buFont typeface="+mj-lt"/>
              <a:buNone/>
            </a:pPr>
            <a:r>
              <a:rPr lang="es-ES_tradnl" sz="2200" dirty="0">
                <a:effectLst/>
                <a:latin typeface="Helvetica Neue"/>
                <a:ea typeface="Helvetica Neue"/>
                <a:cs typeface="Helvetica Neue"/>
                <a:sym typeface="Helvetica Neue"/>
              </a:rPr>
              <a:t>	La validación y evaluación de los requisitos de calidad de capacidad de gestión TI, la realizará el equipo técnico del Sello de excelencia, el cual está conformado por miembros de DEATI. </a:t>
            </a:r>
          </a:p>
          <a:p>
            <a:pPr marL="0" indent="0">
              <a:buFont typeface="+mj-lt"/>
              <a:buNone/>
            </a:pPr>
            <a:endParaRPr lang="es-ES_tradnl" sz="2200" dirty="0">
              <a:effectLst/>
              <a:latin typeface="Helvetica Neue"/>
              <a:ea typeface="Helvetica Neue"/>
              <a:cs typeface="Helvetica Neue"/>
              <a:sym typeface="Helvetica Neue"/>
            </a:endParaRPr>
          </a:p>
          <a:p>
            <a:pPr marL="457200" indent="-457200">
              <a:buFont typeface="+mj-lt"/>
              <a:buAutoNum type="arabicPeriod" startAt="3"/>
            </a:pPr>
            <a:r>
              <a:rPr lang="es-ES_tradnl" sz="2200" dirty="0">
                <a:effectLst/>
                <a:latin typeface="Helvetica Neue"/>
                <a:ea typeface="Helvetica Neue"/>
                <a:cs typeface="Helvetica Neue"/>
                <a:sym typeface="Helvetica Neue"/>
              </a:rPr>
              <a:t>Se otorgará el Sello de Excelencia, el cual tendrá validez por un año para los productos de servicios y gobierno abierto. Para Capacidades de TI serán 2 años </a:t>
            </a:r>
          </a:p>
          <a:p>
            <a:pPr marL="457200" indent="-457200">
              <a:buFont typeface="+mj-lt"/>
              <a:buAutoNum type="arabicPeriod" startAt="3"/>
            </a:pPr>
            <a:endParaRPr lang="es-ES_tradnl" sz="2200" dirty="0">
              <a:effectLst/>
              <a:latin typeface="Helvetica Neue"/>
              <a:ea typeface="Helvetica Neue"/>
              <a:cs typeface="Helvetica Neue"/>
              <a:sym typeface="Helvetica Neue"/>
            </a:endParaRPr>
          </a:p>
          <a:p>
            <a:pPr marL="457200" indent="-457200">
              <a:buFont typeface="+mj-lt"/>
              <a:buAutoNum type="arabicPeriod" startAt="3"/>
            </a:pPr>
            <a:r>
              <a:rPr lang="es-ES_tradnl" sz="2200" dirty="0">
                <a:effectLst/>
                <a:latin typeface="Helvetica Neue"/>
                <a:ea typeface="Helvetica Neue"/>
                <a:cs typeface="Helvetica Neue"/>
                <a:sym typeface="Helvetica Neue"/>
              </a:rPr>
              <a:t>Una figura que es de gran importancia dentro del modelo es que se contará con una veeduría ciudadana durante el tiempo que dure la certificación, este evaluará y retroalimentará a la entidad desde la experiencia del usuario. </a:t>
            </a:r>
          </a:p>
          <a:p>
            <a:pPr marL="0" indent="0">
              <a:buFont typeface="+mj-lt"/>
              <a:buNone/>
            </a:pPr>
            <a:endParaRPr lang="es-ES_trad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4134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758728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lvl="0" indent="0" algn="just">
              <a:buNone/>
            </a:pPr>
            <a:r>
              <a:rPr lang="es-CO" sz="2400" b="0" dirty="0"/>
              <a:t>1) Genera una ventaja competitiva, entendiéndose como </a:t>
            </a:r>
            <a:r>
              <a:rPr lang="es-CO" sz="2200" b="0" i="0" dirty="0">
                <a:effectLst/>
                <a:latin typeface="Helvetica Neue"/>
                <a:sym typeface="Helvetica Neue"/>
              </a:rPr>
              <a:t>un aspecto diferenciador </a:t>
            </a:r>
            <a:r>
              <a:rPr lang="es-CO" sz="2200" b="0" i="0" dirty="0">
                <a:effectLst/>
                <a:latin typeface="Helvetica Neue"/>
                <a:ea typeface="Helvetica Neue"/>
                <a:cs typeface="Helvetica Neue"/>
                <a:sym typeface="Helvetica Neue"/>
              </a:rPr>
              <a:t>que posee la entidad, y que le permite tener un mejor desempeño y, por tanto, una posición competente en el sector publico. </a:t>
            </a:r>
            <a:r>
              <a:rPr lang="es-CO" sz="2400" b="0" dirty="0"/>
              <a:t>Para  las Entidades Públicas que logren implementar y certificar el Sello de Excelencia respecto a las demás, ya que pueden demostrar ante los ciudadanos que su producto funciona de una manera que permite el logro del resultados y demuestran que son competentes en las funciones que realizan.</a:t>
            </a:r>
          </a:p>
          <a:p>
            <a:pPr marL="0" lvl="0" indent="0" algn="just">
              <a:buNone/>
            </a:pPr>
            <a:endParaRPr lang="es-CO" sz="2400" b="0" dirty="0"/>
          </a:p>
          <a:p>
            <a:pPr lvl="0" algn="just"/>
            <a:r>
              <a:rPr lang="es-CO" sz="2400" b="0" dirty="0"/>
              <a:t>2) Mejoramiento en la eficiencia y eficacia de los productos y sistemas de gestión ofrecidos por el Estado ya que  se maximiza la productividad de los funcionarios públicos, preparándolos para realizar su trabajo satisfactoriamente.</a:t>
            </a:r>
          </a:p>
          <a:p>
            <a:pPr lvl="0" algn="just"/>
            <a:endParaRPr lang="es-CO" sz="2400" b="0" dirty="0"/>
          </a:p>
          <a:p>
            <a:pPr lvl="0" algn="just"/>
            <a:r>
              <a:rPr lang="es-CO" sz="2400" b="0" dirty="0"/>
              <a:t>3) Asegura el Cumplimiento de la Legislación nacional y la que corresponda a cada Entidad Pública</a:t>
            </a:r>
            <a:r>
              <a:rPr lang="es-CO" sz="800" b="0" dirty="0"/>
              <a:t>. </a:t>
            </a:r>
          </a:p>
          <a:p>
            <a:pPr lvl="0" algn="just"/>
            <a:endParaRPr lang="es-CO" sz="800" b="0" dirty="0"/>
          </a:p>
          <a:p>
            <a:pPr lvl="0" algn="just"/>
            <a:r>
              <a:rPr lang="es-CO" sz="2400" b="0" dirty="0"/>
              <a:t>4) Se logra obtener un aumento de la calidad del producto y se desarrolla una cultura interna de constante mejora de los procesos. </a:t>
            </a:r>
          </a:p>
        </p:txBody>
      </p:sp>
    </p:spTree>
    <p:extLst>
      <p:ext uri="{BB962C8B-B14F-4D97-AF65-F5344CB8AC3E}">
        <p14:creationId xmlns:p14="http://schemas.microsoft.com/office/powerpoint/2010/main" val="214180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sz="2400" b="0" i="0">
                <a:effectLst/>
                <a:latin typeface="+mn-lt"/>
                <a:ea typeface="+mn-ea"/>
                <a:cs typeface="+mn-cs"/>
                <a:sym typeface="Calibri"/>
              </a:rPr>
              <a:t>La apuesta de Estado Abierto y TIC en Colombia busca reestablecer lazos de confianza entre ciudadanía y Estado a través de las oportunidades que los medios electrónicos aportan a la interacción entre ciudadano - Estado. Hoy el Estado Abierto es un estilo de Gobierno, estamos buscando transformar la mentalidad de los gobernantes y posibilitar en los ciudadanos el cuidado de lo público a partir de la participación, la colaboración y la transparencia.</a:t>
            </a:r>
            <a:endParaRPr lang="es-CO"/>
          </a:p>
        </p:txBody>
      </p:sp>
    </p:spTree>
    <p:extLst>
      <p:ext uri="{BB962C8B-B14F-4D97-AF65-F5344CB8AC3E}">
        <p14:creationId xmlns:p14="http://schemas.microsoft.com/office/powerpoint/2010/main" val="166126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94715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rtl="0"/>
            <a:r>
              <a:rPr lang="es-CO" sz="2200" b="0" i="0" dirty="0">
                <a:effectLst/>
                <a:latin typeface="Helvetica Neue"/>
                <a:ea typeface="Helvetica Neue"/>
                <a:cs typeface="Helvetica Neue"/>
                <a:sym typeface="Helvetica Neue"/>
              </a:rPr>
              <a:t>En los años 50, los investigadores empezaron a estudiar las cuestiones de calidad, especialmente para la calidad de los productos, y una serie de definiciones, por ejemplo, la calidad es "el grado en que un conjunto de características inherentes cumplen los requisitos" (administración general de la supervisión de la calidad, 2008); "aptitud para el uso" (Wang &amp; </a:t>
            </a:r>
            <a:r>
              <a:rPr lang="es-CO" sz="2200" b="0" i="0" dirty="0" err="1">
                <a:effectLst/>
                <a:latin typeface="Helvetica Neue"/>
                <a:ea typeface="Helvetica Neue"/>
                <a:cs typeface="Helvetica Neue"/>
                <a:sym typeface="Helvetica Neue"/>
              </a:rPr>
              <a:t>Strong</a:t>
            </a:r>
            <a:r>
              <a:rPr lang="es-CO" sz="2200" b="0" i="0" dirty="0">
                <a:effectLst/>
                <a:latin typeface="Helvetica Neue"/>
                <a:ea typeface="Helvetica Neue"/>
                <a:cs typeface="Helvetica Neue"/>
                <a:sym typeface="Helvetica Neue"/>
              </a:rPr>
              <a:t>, 1996); "conformidad a los requisitos" (Crosby, 1988) fueron publicados. Posteriormente, con el rápido desarrollo de la tecnología de la información, la investigación se dirigió al estudio de la calidad de los datos.</a:t>
            </a:r>
            <a:r>
              <a:rPr lang="es-CO" sz="2200" b="0" i="0" baseline="0" dirty="0">
                <a:effectLst/>
                <a:latin typeface="Helvetica Neue"/>
                <a:ea typeface="Helvetica Neue"/>
                <a:cs typeface="Helvetica Neue"/>
                <a:sym typeface="Helvetica Neue"/>
              </a:rPr>
              <a:t> Tomado de http://datascience.codata.org/articles/10.5334/dsj-2015-002/ </a:t>
            </a:r>
            <a:endParaRPr lang="es-CO" sz="2200" b="0" i="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83211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defTabSz="457200" rtl="0" eaLnBrk="1" fontAlgn="auto" latinLnBrk="0" hangingPunct="1">
              <a:lnSpc>
                <a:spcPct val="117999"/>
              </a:lnSpc>
              <a:spcBef>
                <a:spcPts val="0"/>
              </a:spcBef>
              <a:spcAft>
                <a:spcPts val="0"/>
              </a:spcAft>
              <a:buClrTx/>
              <a:buSzTx/>
              <a:buFontTx/>
              <a:buNone/>
              <a:tabLst/>
              <a:defRPr/>
            </a:pPr>
            <a:r>
              <a:rPr lang="es-CO" sz="2200" b="0" i="0" dirty="0">
                <a:effectLst/>
                <a:latin typeface="Helvetica Neue"/>
                <a:ea typeface="Helvetica Neue"/>
                <a:cs typeface="Helvetica Neue"/>
                <a:sym typeface="Helvetica Neue"/>
              </a:rPr>
              <a:t>Diferencia entre Full HD y Ultra HD o 4K:</a:t>
            </a:r>
            <a:r>
              <a:rPr lang="es-CO" sz="2200" b="0" i="0" baseline="0" dirty="0">
                <a:effectLst/>
                <a:latin typeface="Helvetica Neue"/>
                <a:ea typeface="Helvetica Neue"/>
                <a:cs typeface="Helvetica Neue"/>
                <a:sym typeface="Helvetica Neue"/>
              </a:rPr>
              <a:t> La resolución de Full HD es de 1920 x 1080 pixeles para un total de 2.073.600 pixeles, mientras ULTRA HD es de 3840 x 2160 ósea 8.294.400 pixeles, en total 4 veces mas, lo que no permite a una persona distinguir los pixeles y se tendrá una experiencia más envolvente. </a:t>
            </a:r>
            <a:endParaRPr lang="es-CO" sz="2200" b="0" i="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8617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2200" b="1" i="0" u="none" strike="noStrike" dirty="0">
                <a:effectLst/>
                <a:latin typeface="Helvetica Neue"/>
                <a:ea typeface="Helvetica Neue"/>
                <a:cs typeface="Helvetica Neue"/>
                <a:sym typeface="Helvetica Neue"/>
              </a:rPr>
              <a:t>Oportunidad:</a:t>
            </a:r>
            <a:r>
              <a:rPr lang="es-CO" sz="2200" b="0" i="0" u="none" strike="noStrike" baseline="0" dirty="0">
                <a:effectLst/>
                <a:latin typeface="Helvetica Neue"/>
                <a:ea typeface="Helvetica Neue"/>
                <a:cs typeface="Helvetica Neue"/>
                <a:sym typeface="Helvetica Neue"/>
              </a:rPr>
              <a:t> </a:t>
            </a:r>
            <a:r>
              <a:rPr lang="es-CO" sz="2200" b="0" i="0" u="none" strike="noStrike" dirty="0">
                <a:effectLst/>
                <a:latin typeface="Helvetica Neue"/>
                <a:ea typeface="Helvetica Neue"/>
                <a:cs typeface="Helvetica Neue"/>
                <a:sym typeface="Helvetica Neue"/>
              </a:rPr>
              <a:t>Se define como el tiempo transcurrido desde la generación y adquisición de datos hasta su utilización.</a:t>
            </a:r>
            <a:endParaRPr lang="es-CO" dirty="0"/>
          </a:p>
        </p:txBody>
      </p:sp>
    </p:spTree>
    <p:extLst>
      <p:ext uri="{BB962C8B-B14F-4D97-AF65-F5344CB8AC3E}">
        <p14:creationId xmlns:p14="http://schemas.microsoft.com/office/powerpoint/2010/main" val="111825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2200" b="0" i="0" dirty="0">
                <a:effectLst/>
                <a:latin typeface="Helvetica Neue"/>
                <a:ea typeface="Helvetica Neue"/>
                <a:cs typeface="Helvetica Neue"/>
                <a:sym typeface="Helvetica Neue"/>
              </a:rPr>
              <a:t>El término </a:t>
            </a:r>
            <a:r>
              <a:rPr lang="es-CO" sz="2200" b="1" i="0" dirty="0">
                <a:effectLst/>
                <a:latin typeface="Helvetica Neue"/>
                <a:ea typeface="Helvetica Neue"/>
                <a:cs typeface="Helvetica Neue"/>
                <a:sym typeface="Helvetica Neue"/>
              </a:rPr>
              <a:t>metadatos</a:t>
            </a:r>
            <a:r>
              <a:rPr lang="es-CO" sz="2200" b="0" i="0" dirty="0">
                <a:effectLst/>
                <a:latin typeface="Helvetica Neue"/>
                <a:ea typeface="Helvetica Neue"/>
                <a:cs typeface="Helvetica Neue"/>
                <a:sym typeface="Helvetica Neue"/>
              </a:rPr>
              <a:t> describe varios atributos de los objetos de información y les otorga significado, contexto y organización.</a:t>
            </a:r>
            <a:endParaRPr lang="es-CO" baseline="0" dirty="0"/>
          </a:p>
        </p:txBody>
      </p:sp>
    </p:spTree>
    <p:extLst>
      <p:ext uri="{BB962C8B-B14F-4D97-AF65-F5344CB8AC3E}">
        <p14:creationId xmlns:p14="http://schemas.microsoft.com/office/powerpoint/2010/main" val="346239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2200" b="0" i="0" dirty="0">
                <a:effectLst/>
                <a:latin typeface="Helvetica Neue"/>
                <a:ea typeface="Helvetica Neue"/>
                <a:cs typeface="Helvetica Neue"/>
                <a:sym typeface="Helvetica Neue"/>
              </a:rPr>
              <a:t>Datos Ofrecidos Por: Poner el nombre de la direcció</a:t>
            </a:r>
            <a:r>
              <a:rPr lang="es-CO" sz="2200" b="0" i="0" baseline="0" dirty="0">
                <a:effectLst/>
                <a:latin typeface="Helvetica Neue"/>
                <a:ea typeface="Helvetica Neue"/>
                <a:cs typeface="Helvetica Neue"/>
                <a:sym typeface="Helvetica Neue"/>
              </a:rPr>
              <a:t>n, secretaria o área de la entidad.</a:t>
            </a:r>
          </a:p>
          <a:p>
            <a:endParaRPr lang="es-CO" baseline="0" dirty="0"/>
          </a:p>
        </p:txBody>
      </p:sp>
    </p:spTree>
    <p:extLst>
      <p:ext uri="{BB962C8B-B14F-4D97-AF65-F5344CB8AC3E}">
        <p14:creationId xmlns:p14="http://schemas.microsoft.com/office/powerpoint/2010/main" val="333896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63" name="Shape 6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1676400" y="12712701"/>
            <a:ext cx="5486400" cy="730250"/>
          </a:xfrm>
          <a:prstGeom prst="rect">
            <a:avLst/>
          </a:prstGeom>
        </p:spPr>
        <p:txBody>
          <a:bodyPr/>
          <a:lstStyle/>
          <a:p>
            <a:fld id="{FE524C47-45E7-384E-87A1-903C80DE76E6}" type="datetimeFigureOut">
              <a:rPr lang="es-ES_tradnl" smtClean="0"/>
              <a:t>26/07/2017</a:t>
            </a:fld>
            <a:endParaRPr lang="es-ES_tradnl"/>
          </a:p>
        </p:txBody>
      </p:sp>
      <p:sp>
        <p:nvSpPr>
          <p:cNvPr id="3" name="Marcador de pie de página 2"/>
          <p:cNvSpPr>
            <a:spLocks noGrp="1"/>
          </p:cNvSpPr>
          <p:nvPr>
            <p:ph type="ftr" sz="quarter" idx="11"/>
          </p:nvPr>
        </p:nvSpPr>
        <p:spPr>
          <a:xfrm>
            <a:off x="8077200" y="12712701"/>
            <a:ext cx="8229600" cy="730250"/>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11785527" y="13010554"/>
            <a:ext cx="795088" cy="513601"/>
          </a:xfrm>
        </p:spPr>
        <p:txBody>
          <a:bodyPr/>
          <a:lstStyle/>
          <a:p>
            <a:fld id="{FA1BCB2F-769B-594B-9FED-9E2CB79D7F4D}" type="slidenum">
              <a:rPr lang="es-ES_tradnl" smtClean="0"/>
              <a:t>‹Nº›</a:t>
            </a:fld>
            <a:endParaRPr lang="es-ES_tradnl"/>
          </a:p>
        </p:txBody>
      </p:sp>
    </p:spTree>
    <p:extLst>
      <p:ext uri="{BB962C8B-B14F-4D97-AF65-F5344CB8AC3E}">
        <p14:creationId xmlns:p14="http://schemas.microsoft.com/office/powerpoint/2010/main" val="1627901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995421" y="8179593"/>
            <a:ext cx="15609095"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Texto del título</a:t>
            </a:r>
          </a:p>
        </p:txBody>
      </p:sp>
      <p:sp>
        <p:nvSpPr>
          <p:cNvPr id="3" name="Shape 3"/>
          <p:cNvSpPr>
            <a:spLocks noGrp="1"/>
          </p:cNvSpPr>
          <p:nvPr>
            <p:ph type="body" idx="1"/>
          </p:nvPr>
        </p:nvSpPr>
        <p:spPr>
          <a:xfrm>
            <a:off x="10406062" y="11430000"/>
            <a:ext cx="15609095" cy="884039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11935814" y="13010554"/>
            <a:ext cx="494513" cy="473076"/>
          </a:xfrm>
          <a:prstGeom prst="rect">
            <a:avLst/>
          </a:prstGeom>
          <a:ln w="12700">
            <a:miter lim="400000"/>
          </a:ln>
        </p:spPr>
        <p:txBody>
          <a:bodyPr wrap="none" lIns="71437" tIns="71437" rIns="71437" bIns="71437">
            <a:spAutoFit/>
          </a:bodyPr>
          <a:lstStyle>
            <a:lvl1pPr>
              <a:defRPr sz="24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hyperlink" Target="https://github.com/OpenRefine/OpenRefine/releases/" TargetMode="Externa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0.png"/><Relationship Id="rId11" Type="http://schemas.microsoft.com/office/2007/relationships/hdphoto" Target="../media/hdphoto1.wdp"/><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4" name="Shape 98"/>
          <p:cNvSpPr/>
          <p:nvPr/>
        </p:nvSpPr>
        <p:spPr>
          <a:xfrm>
            <a:off x="9532834" y="8443376"/>
            <a:ext cx="12199406" cy="101566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lvl1pPr defTabSz="855877">
              <a:defRPr sz="8000">
                <a:solidFill>
                  <a:srgbClr val="FFFFFF"/>
                </a:solidFill>
                <a:latin typeface="BebasNeueBook"/>
                <a:ea typeface="BebasNeueBook"/>
                <a:cs typeface="BebasNeueBook"/>
                <a:sym typeface="BebasNeueBook"/>
              </a:defRPr>
            </a:lvl1pPr>
          </a:lstStyle>
          <a:p>
            <a:r>
              <a:rPr lang="es-CO" sz="6000" b="1">
                <a:latin typeface="Work Sans" charset="0"/>
                <a:ea typeface="Work Sans" charset="0"/>
                <a:cs typeface="Work Sans" charset="0"/>
              </a:rPr>
              <a:t>Datos Abiertos Colombia</a:t>
            </a:r>
            <a:endParaRPr sz="6000" b="1" dirty="0">
              <a:latin typeface="Work Sans" charset="0"/>
              <a:ea typeface="Work Sans" charset="0"/>
              <a:cs typeface="Work Sans" charset="0"/>
            </a:endParaRPr>
          </a:p>
        </p:txBody>
      </p:sp>
    </p:spTree>
    <p:extLst>
      <p:ext uri="{BB962C8B-B14F-4D97-AF65-F5344CB8AC3E}">
        <p14:creationId xmlns:p14="http://schemas.microsoft.com/office/powerpoint/2010/main" val="119131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6" name="Shape 99"/>
          <p:cNvSpPr/>
          <p:nvPr/>
        </p:nvSpPr>
        <p:spPr>
          <a:xfrm>
            <a:off x="996889" y="3417082"/>
            <a:ext cx="22390222" cy="4720521"/>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9600" dirty="0">
                <a:solidFill>
                  <a:schemeClr val="bg1"/>
                </a:solidFill>
                <a:latin typeface="+mj-lt"/>
                <a:ea typeface="Work Sans" charset="0"/>
                <a:cs typeface="Work Sans" charset="0"/>
              </a:rPr>
              <a:t>3. Criterios de calidad de los datos abiertos</a:t>
            </a:r>
          </a:p>
          <a:p>
            <a:endParaRPr lang="es-ES_tradnl" sz="9600" dirty="0">
              <a:solidFill>
                <a:schemeClr val="bg1"/>
              </a:solidFill>
              <a:latin typeface="+mj-lt"/>
              <a:ea typeface="Work Sans" charset="0"/>
              <a:cs typeface="Work Sans" charset="0"/>
            </a:endParaRPr>
          </a:p>
          <a:p>
            <a:r>
              <a:rPr lang="es-ES_tradnl" sz="9600" dirty="0">
                <a:solidFill>
                  <a:schemeClr val="bg1"/>
                </a:solidFill>
                <a:latin typeface="+mj-lt"/>
                <a:ea typeface="Work Sans" charset="0"/>
                <a:cs typeface="Work Sans" charset="0"/>
              </a:rPr>
              <a:t>Los datos  y los metadatos</a:t>
            </a:r>
          </a:p>
        </p:txBody>
      </p:sp>
      <p:sp>
        <p:nvSpPr>
          <p:cNvPr id="7" name="Shape 99"/>
          <p:cNvSpPr/>
          <p:nvPr/>
        </p:nvSpPr>
        <p:spPr>
          <a:xfrm>
            <a:off x="996889" y="7399705"/>
            <a:ext cx="16742470" cy="218136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endParaRPr lang="es-ES_tradnl" sz="12300" b="0">
              <a:solidFill>
                <a:schemeClr val="bg1"/>
              </a:solidFill>
              <a:latin typeface="Work Sans Light" charset="0"/>
              <a:ea typeface="Work Sans Light" charset="0"/>
              <a:cs typeface="Work Sans Light" charset="0"/>
            </a:endParaRPr>
          </a:p>
        </p:txBody>
      </p:sp>
    </p:spTree>
    <p:extLst>
      <p:ext uri="{BB962C8B-B14F-4D97-AF65-F5344CB8AC3E}">
        <p14:creationId xmlns:p14="http://schemas.microsoft.com/office/powerpoint/2010/main" val="88533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1599095" y="4141442"/>
            <a:ext cx="21185810" cy="7521426"/>
            <a:chOff x="1599095" y="4119140"/>
            <a:chExt cx="21185810" cy="7521426"/>
          </a:xfrm>
        </p:grpSpPr>
        <p:pic>
          <p:nvPicPr>
            <p:cNvPr id="1026"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37884" b="9054"/>
            <a:stretch/>
          </p:blipFill>
          <p:spPr bwMode="auto">
            <a:xfrm>
              <a:off x="1599095" y="4268407"/>
              <a:ext cx="21185810" cy="737215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2779298" y="4119140"/>
              <a:ext cx="9478536" cy="168315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50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s-CO" sz="5000" b="0" i="0" u="none" strike="noStrike" cap="none" spc="0" normalizeH="0" baseline="0" dirty="0">
                <a:ln>
                  <a:noFill/>
                </a:ln>
                <a:solidFill>
                  <a:srgbClr val="000000"/>
                </a:solidFill>
                <a:effectLst/>
                <a:uFillTx/>
                <a:latin typeface="+mn-lt"/>
                <a:ea typeface="+mn-ea"/>
                <a:cs typeface="+mn-cs"/>
                <a:sym typeface="Helvetica Light"/>
              </a:endParaRPr>
            </a:p>
          </p:txBody>
        </p:sp>
      </p:grpSp>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r="73516" b="76542"/>
          <a:stretch/>
        </p:blipFill>
        <p:spPr>
          <a:xfrm>
            <a:off x="0" y="0"/>
            <a:ext cx="6457950" cy="3217537"/>
          </a:xfrm>
          <a:prstGeom prst="rect">
            <a:avLst/>
          </a:prstGeom>
        </p:spPr>
      </p:pic>
      <p:sp>
        <p:nvSpPr>
          <p:cNvPr id="4" name="Shape 99"/>
          <p:cNvSpPr/>
          <p:nvPr/>
        </p:nvSpPr>
        <p:spPr>
          <a:xfrm>
            <a:off x="6733714" y="889126"/>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Calidad</a:t>
            </a:r>
            <a:endParaRPr lang="es-ES_tradnl" sz="8800" b="0" dirty="0">
              <a:solidFill>
                <a:srgbClr val="54297F"/>
              </a:solidFill>
              <a:latin typeface="+mj-lt"/>
              <a:ea typeface="Work Sans" charset="0"/>
              <a:cs typeface="Work Sans" charset="0"/>
            </a:endParaRPr>
          </a:p>
        </p:txBody>
      </p:sp>
      <p:sp>
        <p:nvSpPr>
          <p:cNvPr id="6" name="Shape 99"/>
          <p:cNvSpPr/>
          <p:nvPr/>
        </p:nvSpPr>
        <p:spPr>
          <a:xfrm>
            <a:off x="6733714" y="2086500"/>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Definición</a:t>
            </a:r>
          </a:p>
        </p:txBody>
      </p:sp>
      <p:sp>
        <p:nvSpPr>
          <p:cNvPr id="2" name="CuadroTexto 1"/>
          <p:cNvSpPr txBox="1"/>
          <p:nvPr/>
        </p:nvSpPr>
        <p:spPr>
          <a:xfrm>
            <a:off x="2379126" y="5863355"/>
            <a:ext cx="19625749"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8000" dirty="0"/>
              <a:t>Conjunto de propiedades inherentes a una cosa que permite caracterizarla y valorarla con respecto a otras de su especie.</a:t>
            </a:r>
            <a:endParaRPr lang="es-ES" sz="8000" dirty="0"/>
          </a:p>
        </p:txBody>
      </p:sp>
    </p:spTree>
    <p:extLst>
      <p:ext uri="{BB962C8B-B14F-4D97-AF65-F5344CB8AC3E}">
        <p14:creationId xmlns:p14="http://schemas.microsoft.com/office/powerpoint/2010/main" val="7043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73516" b="76542"/>
          <a:stretch/>
        </p:blipFill>
        <p:spPr>
          <a:xfrm>
            <a:off x="0" y="0"/>
            <a:ext cx="6457950" cy="3217537"/>
          </a:xfrm>
          <a:prstGeom prst="rect">
            <a:avLst/>
          </a:prstGeom>
        </p:spPr>
      </p:pic>
      <p:sp>
        <p:nvSpPr>
          <p:cNvPr id="4" name="Shape 99"/>
          <p:cNvSpPr/>
          <p:nvPr/>
        </p:nvSpPr>
        <p:spPr>
          <a:xfrm>
            <a:off x="6733714" y="889126"/>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Calidad</a:t>
            </a:r>
            <a:endParaRPr lang="es-ES_tradnl" sz="8800" b="0" dirty="0">
              <a:solidFill>
                <a:srgbClr val="54297F"/>
              </a:solidFill>
              <a:latin typeface="+mj-lt"/>
              <a:ea typeface="Work Sans" charset="0"/>
              <a:cs typeface="Work Sans" charset="0"/>
            </a:endParaRPr>
          </a:p>
        </p:txBody>
      </p:sp>
      <p:sp>
        <p:nvSpPr>
          <p:cNvPr id="6" name="Shape 99"/>
          <p:cNvSpPr/>
          <p:nvPr/>
        </p:nvSpPr>
        <p:spPr>
          <a:xfrm>
            <a:off x="6733714" y="2086500"/>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Definición</a:t>
            </a:r>
          </a:p>
        </p:txBody>
      </p:sp>
      <p:pic>
        <p:nvPicPr>
          <p:cNvPr id="2050"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2829"/>
          <a:stretch/>
        </p:blipFill>
        <p:spPr bwMode="auto">
          <a:xfrm>
            <a:off x="2304093" y="3729255"/>
            <a:ext cx="19775815" cy="969681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547953" y="4003299"/>
            <a:ext cx="4185761" cy="923330"/>
          </a:xfrm>
          <a:prstGeom prst="rect">
            <a:avLst/>
          </a:prstGeom>
        </p:spPr>
        <p:txBody>
          <a:bodyPr wrap="none">
            <a:spAutoFit/>
          </a:bodyPr>
          <a:lstStyle/>
          <a:p>
            <a:r>
              <a:rPr lang="es-CO" sz="5400" dirty="0">
                <a:solidFill>
                  <a:schemeClr val="bg1"/>
                </a:solidFill>
                <a:latin typeface="Helvetica Neue"/>
                <a:ea typeface="Helvetica Neue"/>
                <a:cs typeface="Helvetica Neue"/>
                <a:sym typeface="Helvetica Neue"/>
              </a:rPr>
              <a:t>1920 x 1080 </a:t>
            </a:r>
            <a:endParaRPr lang="es-CO" dirty="0">
              <a:solidFill>
                <a:schemeClr val="bg1"/>
              </a:solidFill>
            </a:endParaRPr>
          </a:p>
        </p:txBody>
      </p:sp>
      <p:sp>
        <p:nvSpPr>
          <p:cNvPr id="10" name="Rectángulo 9"/>
          <p:cNvSpPr/>
          <p:nvPr/>
        </p:nvSpPr>
        <p:spPr>
          <a:xfrm>
            <a:off x="12868351" y="4003299"/>
            <a:ext cx="4185761" cy="923330"/>
          </a:xfrm>
          <a:prstGeom prst="rect">
            <a:avLst/>
          </a:prstGeom>
        </p:spPr>
        <p:txBody>
          <a:bodyPr wrap="none">
            <a:spAutoFit/>
          </a:bodyPr>
          <a:lstStyle/>
          <a:p>
            <a:r>
              <a:rPr lang="es-CO" sz="5400" dirty="0">
                <a:solidFill>
                  <a:schemeClr val="bg1"/>
                </a:solidFill>
                <a:latin typeface="Helvetica Neue"/>
                <a:ea typeface="Helvetica Neue"/>
                <a:cs typeface="Helvetica Neue"/>
                <a:sym typeface="Helvetica Neue"/>
              </a:rPr>
              <a:t>3840 x 2160 </a:t>
            </a:r>
            <a:endParaRPr lang="es-CO" dirty="0">
              <a:solidFill>
                <a:schemeClr val="bg1"/>
              </a:solidFill>
            </a:endParaRPr>
          </a:p>
        </p:txBody>
      </p:sp>
    </p:spTree>
    <p:extLst>
      <p:ext uri="{BB962C8B-B14F-4D97-AF65-F5344CB8AC3E}">
        <p14:creationId xmlns:p14="http://schemas.microsoft.com/office/powerpoint/2010/main" val="90150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431024" y="613133"/>
            <a:ext cx="21454946" cy="3183529"/>
            <a:chOff x="1806498" y="5541972"/>
            <a:chExt cx="21454946" cy="3183529"/>
          </a:xfrm>
        </p:grpSpPr>
        <p:sp>
          <p:nvSpPr>
            <p:cNvPr id="25" name="Shape 99"/>
            <p:cNvSpPr/>
            <p:nvPr/>
          </p:nvSpPr>
          <p:spPr>
            <a:xfrm>
              <a:off x="1806498" y="5541972"/>
              <a:ext cx="19782263"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rgbClr val="592F82"/>
                  </a:solidFill>
                  <a:latin typeface="Work Sans SemiBold" charset="0"/>
                  <a:ea typeface="Work Sans SemiBold" charset="0"/>
                  <a:cs typeface="Work Sans SemiBold" charset="0"/>
                </a:rPr>
                <a:t>Algunos Principios de la calidad de los </a:t>
              </a:r>
              <a:endParaRPr lang="es-ES_tradnl" sz="8800" b="0" dirty="0">
                <a:solidFill>
                  <a:srgbClr val="592F82"/>
                </a:solidFill>
                <a:latin typeface="Work Sans" charset="0"/>
                <a:ea typeface="Work Sans" charset="0"/>
                <a:cs typeface="Work Sans" charset="0"/>
              </a:endParaRPr>
            </a:p>
          </p:txBody>
        </p:sp>
        <p:sp>
          <p:nvSpPr>
            <p:cNvPr id="26" name="Shape 99"/>
            <p:cNvSpPr/>
            <p:nvPr/>
          </p:nvSpPr>
          <p:spPr>
            <a:xfrm>
              <a:off x="15834398" y="7082746"/>
              <a:ext cx="7427046"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chemeClr val="tx1"/>
                  </a:solidFill>
                  <a:latin typeface="Work Sans Light" charset="0"/>
                  <a:ea typeface="Work Sans Light" charset="0"/>
                  <a:cs typeface="Work Sans Light" charset="0"/>
                </a:rPr>
                <a:t>Datos Abiertos</a:t>
              </a:r>
            </a:p>
          </p:txBody>
        </p:sp>
      </p:grpSp>
      <p:sp>
        <p:nvSpPr>
          <p:cNvPr id="42" name="Shape 99"/>
          <p:cNvSpPr/>
          <p:nvPr/>
        </p:nvSpPr>
        <p:spPr>
          <a:xfrm>
            <a:off x="1089053" y="4862051"/>
            <a:ext cx="22205894" cy="675184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marL="914400" indent="-914400" algn="l">
              <a:buAutoNum type="arabicPeriod"/>
            </a:pPr>
            <a:r>
              <a:rPr lang="es-CO" sz="6000" b="0" dirty="0">
                <a:solidFill>
                  <a:schemeClr val="tx1"/>
                </a:solidFill>
                <a:latin typeface="Work Sans" charset="0"/>
                <a:ea typeface="Work Sans" charset="0"/>
                <a:cs typeface="Work Sans" charset="0"/>
              </a:rPr>
              <a:t>Los datos son un producto, con clientes, que tienen costo y valor; </a:t>
            </a:r>
          </a:p>
          <a:p>
            <a:pPr marL="914400" indent="-914400" algn="l">
              <a:buAutoNum type="arabicPeriod"/>
            </a:pPr>
            <a:endParaRPr lang="es-CO" sz="6000" b="0" dirty="0">
              <a:solidFill>
                <a:schemeClr val="tx1"/>
              </a:solidFill>
              <a:latin typeface="Work Sans" charset="0"/>
              <a:ea typeface="Work Sans" charset="0"/>
              <a:cs typeface="Work Sans" charset="0"/>
            </a:endParaRPr>
          </a:p>
          <a:p>
            <a:pPr marL="914400" indent="-914400" algn="l">
              <a:buFontTx/>
              <a:buAutoNum type="arabicPeriod"/>
            </a:pPr>
            <a:r>
              <a:rPr lang="es-CO" sz="6000" b="0" dirty="0">
                <a:solidFill>
                  <a:schemeClr val="tx1"/>
                </a:solidFill>
                <a:latin typeface="Work Sans" charset="0"/>
                <a:ea typeface="Work Sans" charset="0"/>
                <a:cs typeface="Work Sans" charset="0"/>
              </a:rPr>
              <a:t>Como producto, los datos tienen calidad, esto como resultado del proceso por el cual se generan o gestionan los datos;</a:t>
            </a:r>
          </a:p>
          <a:p>
            <a:pPr marL="914400" indent="-914400" algn="l">
              <a:buFontTx/>
              <a:buAutoNum type="arabicPeriod"/>
            </a:pPr>
            <a:endParaRPr lang="es-CO" sz="6000" b="0" dirty="0">
              <a:solidFill>
                <a:schemeClr val="tx1"/>
              </a:solidFill>
              <a:latin typeface="Work Sans" charset="0"/>
              <a:ea typeface="Work Sans" charset="0"/>
              <a:cs typeface="Work Sans" charset="0"/>
            </a:endParaRPr>
          </a:p>
          <a:p>
            <a:pPr marL="914400" indent="-914400" algn="l">
              <a:buFontTx/>
              <a:buAutoNum type="arabicPeriod"/>
            </a:pPr>
            <a:r>
              <a:rPr lang="es-CO" sz="6000" b="0" dirty="0">
                <a:solidFill>
                  <a:schemeClr val="tx1"/>
                </a:solidFill>
                <a:latin typeface="Work Sans" charset="0"/>
                <a:ea typeface="Work Sans" charset="0"/>
                <a:cs typeface="Work Sans" charset="0"/>
              </a:rPr>
              <a:t>La calidad de los datos depende de múltiples factores, como el propósito para el cual se utilizan, los usuarios, el tiempo, etc.</a:t>
            </a:r>
          </a:p>
        </p:txBody>
      </p:sp>
    </p:spTree>
    <p:extLst>
      <p:ext uri="{BB962C8B-B14F-4D97-AF65-F5344CB8AC3E}">
        <p14:creationId xmlns:p14="http://schemas.microsoft.com/office/powerpoint/2010/main" val="205678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99"/>
          <p:cNvSpPr/>
          <p:nvPr/>
        </p:nvSpPr>
        <p:spPr>
          <a:xfrm>
            <a:off x="4733465" y="5541972"/>
            <a:ext cx="14097460"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rgbClr val="592F82"/>
                </a:solidFill>
                <a:latin typeface="Work Sans SemiBold" charset="0"/>
                <a:ea typeface="Work Sans SemiBold" charset="0"/>
                <a:cs typeface="Work Sans SemiBold" charset="0"/>
              </a:rPr>
              <a:t>Características de los </a:t>
            </a:r>
            <a:endParaRPr lang="es-ES_tradnl" sz="8800" b="0" dirty="0">
              <a:solidFill>
                <a:srgbClr val="592F82"/>
              </a:solidFill>
              <a:latin typeface="Work Sans" charset="0"/>
              <a:ea typeface="Work Sans" charset="0"/>
              <a:cs typeface="Work Sans" charset="0"/>
            </a:endParaRPr>
          </a:p>
        </p:txBody>
      </p:sp>
      <p:sp>
        <p:nvSpPr>
          <p:cNvPr id="26" name="Shape 99"/>
          <p:cNvSpPr/>
          <p:nvPr/>
        </p:nvSpPr>
        <p:spPr>
          <a:xfrm>
            <a:off x="10214183" y="6636697"/>
            <a:ext cx="10916570"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chemeClr val="tx1"/>
                </a:solidFill>
                <a:latin typeface="Work Sans Light" charset="0"/>
                <a:ea typeface="Work Sans Light" charset="0"/>
                <a:cs typeface="Work Sans Light" charset="0"/>
              </a:rPr>
              <a:t>Datos Abiertos</a:t>
            </a:r>
          </a:p>
        </p:txBody>
      </p:sp>
      <p:sp>
        <p:nvSpPr>
          <p:cNvPr id="31" name="Rectángulo 30"/>
          <p:cNvSpPr/>
          <p:nvPr/>
        </p:nvSpPr>
        <p:spPr>
          <a:xfrm>
            <a:off x="6585090" y="2486025"/>
            <a:ext cx="171450" cy="3571875"/>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32" name="Rectángulo 31"/>
          <p:cNvSpPr/>
          <p:nvPr/>
        </p:nvSpPr>
        <p:spPr>
          <a:xfrm>
            <a:off x="5571207" y="2404532"/>
            <a:ext cx="1185333" cy="16854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33" name="Shape 99"/>
          <p:cNvSpPr/>
          <p:nvPr/>
        </p:nvSpPr>
        <p:spPr>
          <a:xfrm>
            <a:off x="451748" y="1876066"/>
            <a:ext cx="5143960" cy="111953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5400" dirty="0">
                <a:solidFill>
                  <a:srgbClr val="592F82"/>
                </a:solidFill>
                <a:latin typeface="Work Sans" charset="0"/>
                <a:ea typeface="Work Sans" charset="0"/>
                <a:cs typeface="Work Sans" charset="0"/>
              </a:rPr>
              <a:t>Completitud</a:t>
            </a:r>
          </a:p>
        </p:txBody>
      </p:sp>
      <p:sp>
        <p:nvSpPr>
          <p:cNvPr id="34" name="CuadroTexto 33"/>
          <p:cNvSpPr txBox="1"/>
          <p:nvPr/>
        </p:nvSpPr>
        <p:spPr>
          <a:xfrm>
            <a:off x="537473" y="3113289"/>
            <a:ext cx="5863327" cy="2114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CO" sz="3200" dirty="0">
                <a:solidFill>
                  <a:schemeClr val="tx1"/>
                </a:solidFill>
                <a:latin typeface="Work Sans Light" charset="0"/>
                <a:ea typeface="Work Sans Light" charset="0"/>
                <a:cs typeface="Work Sans Light" charset="0"/>
              </a:rPr>
              <a:t>Los datos deben estar completos, y en lo posible no tener campos en blanco </a:t>
            </a:r>
          </a:p>
          <a:p>
            <a:pPr marL="0" marR="0" indent="0" algn="l" defTabSz="821531" rtl="0" fontAlgn="auto" latinLnBrk="0" hangingPunct="0">
              <a:lnSpc>
                <a:spcPct val="100000"/>
              </a:lnSpc>
              <a:spcBef>
                <a:spcPts val="0"/>
              </a:spcBef>
              <a:spcAft>
                <a:spcPts val="0"/>
              </a:spcAft>
              <a:buClrTx/>
              <a:buSzTx/>
              <a:buFontTx/>
              <a:buNone/>
              <a:tabLst/>
            </a:pPr>
            <a:endParaRPr kumimoji="0" lang="es-ES_tradnl" sz="3200" i="0" u="none" strike="noStrike" cap="none" spc="0" normalizeH="0" baseline="0" dirty="0">
              <a:ln>
                <a:noFill/>
              </a:ln>
              <a:solidFill>
                <a:schemeClr val="bg1"/>
              </a:solidFill>
              <a:effectLst/>
              <a:uFillTx/>
              <a:sym typeface="Helvetica Light"/>
            </a:endParaRPr>
          </a:p>
        </p:txBody>
      </p:sp>
      <p:grpSp>
        <p:nvGrpSpPr>
          <p:cNvPr id="40" name="Agrupar 39"/>
          <p:cNvGrpSpPr/>
          <p:nvPr/>
        </p:nvGrpSpPr>
        <p:grpSpPr>
          <a:xfrm rot="10800000">
            <a:off x="16579773" y="8055472"/>
            <a:ext cx="1185333" cy="3653368"/>
            <a:chOff x="7939617" y="8160054"/>
            <a:chExt cx="1185333" cy="3653368"/>
          </a:xfrm>
          <a:solidFill>
            <a:schemeClr val="tx1"/>
          </a:solidFill>
        </p:grpSpPr>
        <p:sp>
          <p:nvSpPr>
            <p:cNvPr id="38" name="Rectángulo 37"/>
            <p:cNvSpPr/>
            <p:nvPr/>
          </p:nvSpPr>
          <p:spPr>
            <a:xfrm>
              <a:off x="8953500" y="8241547"/>
              <a:ext cx="171450" cy="357187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39" name="Rectángulo 38"/>
            <p:cNvSpPr/>
            <p:nvPr/>
          </p:nvSpPr>
          <p:spPr>
            <a:xfrm>
              <a:off x="7939617" y="8160054"/>
              <a:ext cx="1185333" cy="168547"/>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1" name="CuadroTexto 40"/>
          <p:cNvSpPr txBox="1"/>
          <p:nvPr/>
        </p:nvSpPr>
        <p:spPr>
          <a:xfrm>
            <a:off x="17241827" y="11830496"/>
            <a:ext cx="6806302" cy="2114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CO" sz="3200" dirty="0">
                <a:solidFill>
                  <a:schemeClr val="tx1"/>
                </a:solidFill>
                <a:latin typeface="Work Sans Light" charset="0"/>
                <a:ea typeface="Work Sans Light" charset="0"/>
                <a:cs typeface="Work Sans Light" charset="0"/>
              </a:rPr>
              <a:t>Los datos deben estar disponibles para cualquiera persona, sin requerir un registro.</a:t>
            </a:r>
          </a:p>
          <a:p>
            <a:pPr marL="0" marR="0" indent="0" algn="l" defTabSz="821531" rtl="0" fontAlgn="auto" latinLnBrk="0" hangingPunct="0">
              <a:lnSpc>
                <a:spcPct val="100000"/>
              </a:lnSpc>
              <a:spcBef>
                <a:spcPts val="0"/>
              </a:spcBef>
              <a:spcAft>
                <a:spcPts val="0"/>
              </a:spcAft>
              <a:buClrTx/>
              <a:buSzTx/>
              <a:buFontTx/>
              <a:buNone/>
              <a:tabLst/>
            </a:pPr>
            <a:endParaRPr kumimoji="0" lang="es-ES_tradnl" sz="3200" u="none" strike="noStrike" cap="none" spc="0" normalizeH="0" baseline="0" dirty="0">
              <a:ln>
                <a:noFill/>
              </a:ln>
              <a:solidFill>
                <a:schemeClr val="bg1"/>
              </a:solidFill>
              <a:effectLst/>
              <a:uFillTx/>
              <a:latin typeface="Work Sans Light" charset="0"/>
              <a:ea typeface="Work Sans Light" charset="0"/>
              <a:cs typeface="Work Sans Light" charset="0"/>
              <a:sym typeface="Helvetica Light"/>
            </a:endParaRPr>
          </a:p>
        </p:txBody>
      </p:sp>
      <p:sp>
        <p:nvSpPr>
          <p:cNvPr id="42" name="Shape 99"/>
          <p:cNvSpPr/>
          <p:nvPr/>
        </p:nvSpPr>
        <p:spPr>
          <a:xfrm>
            <a:off x="18919803" y="10420758"/>
            <a:ext cx="7997813" cy="111953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5400" dirty="0">
                <a:solidFill>
                  <a:srgbClr val="592F82"/>
                </a:solidFill>
                <a:latin typeface="Work Sans" charset="0"/>
                <a:ea typeface="Work Sans" charset="0"/>
                <a:cs typeface="Work Sans" charset="0"/>
              </a:rPr>
              <a:t>No propietarios</a:t>
            </a:r>
          </a:p>
        </p:txBody>
      </p:sp>
      <p:sp>
        <p:nvSpPr>
          <p:cNvPr id="43" name="Rectángulo 42"/>
          <p:cNvSpPr/>
          <p:nvPr/>
        </p:nvSpPr>
        <p:spPr>
          <a:xfrm flipH="1">
            <a:off x="11102819" y="3678892"/>
            <a:ext cx="196238" cy="215966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ángulo 44"/>
          <p:cNvSpPr/>
          <p:nvPr/>
        </p:nvSpPr>
        <p:spPr>
          <a:xfrm>
            <a:off x="16527840" y="2540906"/>
            <a:ext cx="171450" cy="3571875"/>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46" name="Rectángulo 45"/>
          <p:cNvSpPr/>
          <p:nvPr/>
        </p:nvSpPr>
        <p:spPr>
          <a:xfrm>
            <a:off x="16579774" y="2429230"/>
            <a:ext cx="1185333" cy="16854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47" name="CuadroTexto 46"/>
          <p:cNvSpPr txBox="1"/>
          <p:nvPr/>
        </p:nvSpPr>
        <p:spPr>
          <a:xfrm>
            <a:off x="7817886" y="1558372"/>
            <a:ext cx="7073771" cy="26064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ES" sz="3200" dirty="0">
                <a:solidFill>
                  <a:schemeClr val="tx1"/>
                </a:solidFill>
                <a:latin typeface="Work Sans Light" charset="0"/>
                <a:ea typeface="Work Sans Light" charset="0"/>
                <a:cs typeface="Work Sans Light" charset="0"/>
              </a:rPr>
              <a:t>Los datos deben estar disponibles en la vigencia más actualizada posible y tener sus series históricas también en formatos abiertos</a:t>
            </a:r>
            <a:endParaRPr lang="es-CO" sz="3200" dirty="0">
              <a:solidFill>
                <a:schemeClr val="tx1"/>
              </a:solidFill>
              <a:latin typeface="Work Sans Light" charset="0"/>
              <a:ea typeface="Work Sans Light" charset="0"/>
              <a:cs typeface="Work Sans Light" charset="0"/>
            </a:endParaRPr>
          </a:p>
          <a:p>
            <a:pPr marL="0" marR="0" indent="0" algn="l" defTabSz="821531" rtl="0" fontAlgn="auto" latinLnBrk="0" hangingPunct="0">
              <a:lnSpc>
                <a:spcPct val="100000"/>
              </a:lnSpc>
              <a:spcBef>
                <a:spcPts val="0"/>
              </a:spcBef>
              <a:spcAft>
                <a:spcPts val="0"/>
              </a:spcAft>
              <a:buClrTx/>
              <a:buSzTx/>
              <a:buFontTx/>
              <a:buNone/>
              <a:tabLst/>
            </a:pPr>
            <a:endParaRPr kumimoji="0" lang="es-ES_tradnl" sz="3200" u="none" strike="noStrike" cap="none" spc="0" normalizeH="0" baseline="0" dirty="0">
              <a:ln>
                <a:noFill/>
              </a:ln>
              <a:solidFill>
                <a:schemeClr val="bg1"/>
              </a:solidFill>
              <a:effectLst/>
              <a:uFillTx/>
              <a:latin typeface="Work Sans Light" charset="0"/>
              <a:ea typeface="Work Sans Light" charset="0"/>
              <a:cs typeface="Work Sans Light" charset="0"/>
              <a:sym typeface="Helvetica Light"/>
            </a:endParaRPr>
          </a:p>
        </p:txBody>
      </p:sp>
      <p:sp>
        <p:nvSpPr>
          <p:cNvPr id="48" name="Shape 99"/>
          <p:cNvSpPr/>
          <p:nvPr/>
        </p:nvSpPr>
        <p:spPr>
          <a:xfrm>
            <a:off x="8905095" y="650896"/>
            <a:ext cx="5143960" cy="111953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5400" dirty="0">
                <a:solidFill>
                  <a:srgbClr val="592F82"/>
                </a:solidFill>
                <a:latin typeface="Work Sans" charset="0"/>
                <a:ea typeface="Work Sans" charset="0"/>
                <a:cs typeface="Work Sans" charset="0"/>
              </a:rPr>
              <a:t>Oportunidad</a:t>
            </a:r>
          </a:p>
        </p:txBody>
      </p:sp>
      <p:sp>
        <p:nvSpPr>
          <p:cNvPr id="49" name="CuadroTexto 48"/>
          <p:cNvSpPr txBox="1"/>
          <p:nvPr/>
        </p:nvSpPr>
        <p:spPr>
          <a:xfrm>
            <a:off x="18238258" y="3000506"/>
            <a:ext cx="5809871" cy="2114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ES" sz="3200" dirty="0">
                <a:solidFill>
                  <a:schemeClr val="tx1"/>
                </a:solidFill>
              </a:rPr>
              <a:t>Los datos deben estar en un formato que sea procesable por máquinas.</a:t>
            </a:r>
          </a:p>
          <a:p>
            <a:pPr marL="0" marR="0" indent="0" algn="l" defTabSz="821531" rtl="0" fontAlgn="auto" latinLnBrk="0" hangingPunct="0">
              <a:lnSpc>
                <a:spcPct val="100000"/>
              </a:lnSpc>
              <a:spcBef>
                <a:spcPts val="0"/>
              </a:spcBef>
              <a:spcAft>
                <a:spcPts val="0"/>
              </a:spcAft>
              <a:buClrTx/>
              <a:buSzTx/>
              <a:buFontTx/>
              <a:buNone/>
              <a:tabLst/>
            </a:pPr>
            <a:endParaRPr kumimoji="0" lang="es-ES_tradnl" sz="3200" i="0" u="none" strike="noStrike" cap="none" spc="0" normalizeH="0" baseline="0" dirty="0">
              <a:ln>
                <a:noFill/>
              </a:ln>
              <a:solidFill>
                <a:schemeClr val="bg1"/>
              </a:solidFill>
              <a:effectLst/>
              <a:uFillTx/>
              <a:sym typeface="Helvetica Light"/>
            </a:endParaRPr>
          </a:p>
        </p:txBody>
      </p:sp>
      <p:sp>
        <p:nvSpPr>
          <p:cNvPr id="50" name="Shape 99"/>
          <p:cNvSpPr/>
          <p:nvPr/>
        </p:nvSpPr>
        <p:spPr>
          <a:xfrm>
            <a:off x="18919803" y="1830578"/>
            <a:ext cx="5143960" cy="111953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5400" dirty="0">
                <a:solidFill>
                  <a:srgbClr val="592F82"/>
                </a:solidFill>
                <a:latin typeface="Work Sans" charset="0"/>
                <a:ea typeface="Work Sans" charset="0"/>
                <a:cs typeface="Work Sans" charset="0"/>
              </a:rPr>
              <a:t>Procesables</a:t>
            </a:r>
          </a:p>
        </p:txBody>
      </p:sp>
      <p:grpSp>
        <p:nvGrpSpPr>
          <p:cNvPr id="51" name="Agrupar 50"/>
          <p:cNvGrpSpPr/>
          <p:nvPr/>
        </p:nvGrpSpPr>
        <p:grpSpPr>
          <a:xfrm rot="10800000" flipH="1">
            <a:off x="5336645" y="7155190"/>
            <a:ext cx="1400175" cy="3653368"/>
            <a:chOff x="7939617" y="8160054"/>
            <a:chExt cx="1185333" cy="3653368"/>
          </a:xfrm>
          <a:solidFill>
            <a:schemeClr val="tx1"/>
          </a:solidFill>
        </p:grpSpPr>
        <p:sp>
          <p:nvSpPr>
            <p:cNvPr id="52" name="Rectángulo 51"/>
            <p:cNvSpPr/>
            <p:nvPr/>
          </p:nvSpPr>
          <p:spPr>
            <a:xfrm>
              <a:off x="8953500" y="8241547"/>
              <a:ext cx="171450" cy="357187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53" name="Rectángulo 52"/>
            <p:cNvSpPr/>
            <p:nvPr/>
          </p:nvSpPr>
          <p:spPr>
            <a:xfrm>
              <a:off x="7939617" y="8160054"/>
              <a:ext cx="1185333" cy="168547"/>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54" name="CuadroTexto 53"/>
          <p:cNvSpPr txBox="1"/>
          <p:nvPr/>
        </p:nvSpPr>
        <p:spPr>
          <a:xfrm>
            <a:off x="85725" y="11176249"/>
            <a:ext cx="6972300" cy="2114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a:r>
              <a:rPr lang="es-ES" sz="3200" dirty="0">
                <a:solidFill>
                  <a:schemeClr val="tx1"/>
                </a:solidFill>
                <a:latin typeface="Work Sans Light" charset="0"/>
                <a:ea typeface="Work Sans Light" charset="0"/>
                <a:cs typeface="Work Sans Light" charset="0"/>
              </a:rPr>
              <a:t>Los datos deben ser recolectados y publicados por la fuente de origen, con el nivel de granularidad más alto posible</a:t>
            </a:r>
            <a:endParaRPr lang="es-CO" sz="3200" dirty="0">
              <a:solidFill>
                <a:schemeClr val="tx1"/>
              </a:solidFill>
              <a:latin typeface="Work Sans Light" charset="0"/>
              <a:ea typeface="Work Sans Light" charset="0"/>
              <a:cs typeface="Work Sans Light" charset="0"/>
            </a:endParaRPr>
          </a:p>
          <a:p>
            <a:pPr marL="0" marR="0" indent="0" algn="r" defTabSz="821531" rtl="0" fontAlgn="auto" latinLnBrk="0" hangingPunct="0">
              <a:lnSpc>
                <a:spcPct val="100000"/>
              </a:lnSpc>
              <a:spcBef>
                <a:spcPts val="0"/>
              </a:spcBef>
              <a:spcAft>
                <a:spcPts val="0"/>
              </a:spcAft>
              <a:buClrTx/>
              <a:buSzTx/>
              <a:buFontTx/>
              <a:buNone/>
              <a:tabLst/>
            </a:pPr>
            <a:endParaRPr kumimoji="0" lang="es-ES_tradnl" sz="3200" u="none" strike="noStrike" cap="none" spc="0" normalizeH="0" baseline="0" dirty="0">
              <a:ln>
                <a:noFill/>
              </a:ln>
              <a:solidFill>
                <a:schemeClr val="bg1"/>
              </a:solidFill>
              <a:effectLst/>
              <a:uFillTx/>
              <a:latin typeface="Work Sans Light" charset="0"/>
              <a:ea typeface="Work Sans Light" charset="0"/>
              <a:cs typeface="Work Sans Light" charset="0"/>
              <a:sym typeface="Helvetica Light"/>
            </a:endParaRPr>
          </a:p>
        </p:txBody>
      </p:sp>
      <p:sp>
        <p:nvSpPr>
          <p:cNvPr id="55" name="Shape 99"/>
          <p:cNvSpPr/>
          <p:nvPr/>
        </p:nvSpPr>
        <p:spPr>
          <a:xfrm>
            <a:off x="-1257202" y="10126622"/>
            <a:ext cx="6403975" cy="111953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r"/>
            <a:r>
              <a:rPr lang="es-ES_tradnl" sz="5400" dirty="0">
                <a:solidFill>
                  <a:srgbClr val="592F82"/>
                </a:solidFill>
                <a:latin typeface="Work Sans" charset="0"/>
                <a:ea typeface="Work Sans" charset="0"/>
                <a:cs typeface="Work Sans" charset="0"/>
              </a:rPr>
              <a:t>Fuente primaria</a:t>
            </a:r>
          </a:p>
        </p:txBody>
      </p:sp>
      <p:sp>
        <p:nvSpPr>
          <p:cNvPr id="56" name="CuadroTexto 55"/>
          <p:cNvSpPr txBox="1"/>
          <p:nvPr/>
        </p:nvSpPr>
        <p:spPr>
          <a:xfrm>
            <a:off x="8418274" y="11591015"/>
            <a:ext cx="6768419" cy="2114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ES" sz="3200" dirty="0">
                <a:solidFill>
                  <a:schemeClr val="tx1"/>
                </a:solidFill>
                <a:latin typeface="Work Sans Light" charset="0"/>
                <a:ea typeface="Work Sans Light" charset="0"/>
                <a:cs typeface="Work Sans Light" charset="0"/>
              </a:rPr>
              <a:t>Todos los datos públicos deben estar disponibles para uso académico, periodístico o empresarial</a:t>
            </a:r>
            <a:endParaRPr lang="es-CO" sz="3200" dirty="0">
              <a:solidFill>
                <a:schemeClr val="tx1"/>
              </a:solidFill>
              <a:latin typeface="Work Sans Light" charset="0"/>
              <a:ea typeface="Work Sans Light" charset="0"/>
              <a:cs typeface="Work Sans Light" charset="0"/>
            </a:endParaRPr>
          </a:p>
          <a:p>
            <a:pPr marL="0" marR="0" indent="0" algn="ctr" defTabSz="821531" rtl="0" fontAlgn="auto" latinLnBrk="0" hangingPunct="0">
              <a:lnSpc>
                <a:spcPct val="100000"/>
              </a:lnSpc>
              <a:spcBef>
                <a:spcPts val="0"/>
              </a:spcBef>
              <a:spcAft>
                <a:spcPts val="0"/>
              </a:spcAft>
              <a:buClrTx/>
              <a:buSzTx/>
              <a:buFontTx/>
              <a:buNone/>
              <a:tabLst/>
            </a:pPr>
            <a:endParaRPr kumimoji="0" lang="es-ES_tradnl" sz="3200" u="none" strike="noStrike" cap="none" spc="0" normalizeH="0" baseline="0" dirty="0">
              <a:ln>
                <a:noFill/>
              </a:ln>
              <a:solidFill>
                <a:schemeClr val="bg1"/>
              </a:solidFill>
              <a:effectLst/>
              <a:uFillTx/>
              <a:latin typeface="Work Sans Light" charset="0"/>
              <a:ea typeface="Work Sans Light" charset="0"/>
              <a:cs typeface="Work Sans Light" charset="0"/>
              <a:sym typeface="Helvetica Light"/>
            </a:endParaRPr>
          </a:p>
        </p:txBody>
      </p:sp>
      <p:sp>
        <p:nvSpPr>
          <p:cNvPr id="57" name="Shape 99"/>
          <p:cNvSpPr/>
          <p:nvPr/>
        </p:nvSpPr>
        <p:spPr>
          <a:xfrm>
            <a:off x="8097069" y="10401478"/>
            <a:ext cx="6403975" cy="111953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5400" dirty="0">
                <a:solidFill>
                  <a:srgbClr val="592F82"/>
                </a:solidFill>
                <a:latin typeface="Work Sans" charset="0"/>
                <a:ea typeface="Work Sans" charset="0"/>
                <a:cs typeface="Work Sans" charset="0"/>
              </a:rPr>
              <a:t>Libres</a:t>
            </a:r>
          </a:p>
        </p:txBody>
      </p:sp>
      <p:sp>
        <p:nvSpPr>
          <p:cNvPr id="29" name="Rectángulo 28"/>
          <p:cNvSpPr/>
          <p:nvPr/>
        </p:nvSpPr>
        <p:spPr>
          <a:xfrm flipH="1">
            <a:off x="11147185" y="8189346"/>
            <a:ext cx="196238" cy="215966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813478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73516" b="76542"/>
          <a:stretch/>
        </p:blipFill>
        <p:spPr>
          <a:xfrm>
            <a:off x="0" y="0"/>
            <a:ext cx="6457950" cy="3217537"/>
          </a:xfrm>
          <a:prstGeom prst="rect">
            <a:avLst/>
          </a:prstGeom>
        </p:spPr>
      </p:pic>
      <p:sp>
        <p:nvSpPr>
          <p:cNvPr id="4" name="Shape 99"/>
          <p:cNvSpPr/>
          <p:nvPr/>
        </p:nvSpPr>
        <p:spPr>
          <a:xfrm>
            <a:off x="6733714" y="398472"/>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Características de los </a:t>
            </a:r>
            <a:endParaRPr lang="es-ES_tradnl" sz="8800" b="0" dirty="0">
              <a:solidFill>
                <a:srgbClr val="54297F"/>
              </a:solidFill>
              <a:latin typeface="+mj-lt"/>
              <a:ea typeface="Work Sans" charset="0"/>
              <a:cs typeface="Work Sans" charset="0"/>
            </a:endParaRPr>
          </a:p>
        </p:txBody>
      </p:sp>
      <p:sp>
        <p:nvSpPr>
          <p:cNvPr id="5" name="Shape 99"/>
          <p:cNvSpPr/>
          <p:nvPr/>
        </p:nvSpPr>
        <p:spPr>
          <a:xfrm>
            <a:off x="6729927" y="1574782"/>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metadatos</a:t>
            </a:r>
          </a:p>
        </p:txBody>
      </p:sp>
      <p:grpSp>
        <p:nvGrpSpPr>
          <p:cNvPr id="6" name="Grupo 5"/>
          <p:cNvGrpSpPr/>
          <p:nvPr/>
        </p:nvGrpSpPr>
        <p:grpSpPr>
          <a:xfrm>
            <a:off x="2639520" y="3131873"/>
            <a:ext cx="19104961" cy="9673579"/>
            <a:chOff x="2483401" y="3131873"/>
            <a:chExt cx="19104961" cy="9673579"/>
          </a:xfrm>
        </p:grpSpPr>
        <p:sp>
          <p:nvSpPr>
            <p:cNvPr id="2" name="CuadroTexto 1"/>
            <p:cNvSpPr txBox="1"/>
            <p:nvPr/>
          </p:nvSpPr>
          <p:spPr>
            <a:xfrm>
              <a:off x="2483401" y="6505651"/>
              <a:ext cx="19104961" cy="6299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80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es-CO" sz="8000" b="0" i="0" u="none" strike="noStrike" cap="none" spc="0" normalizeH="0" baseline="0" dirty="0">
                  <a:ln>
                    <a:noFill/>
                  </a:ln>
                  <a:solidFill>
                    <a:srgbClr val="000000"/>
                  </a:solidFill>
                  <a:effectLst/>
                  <a:uFillTx/>
                  <a:latin typeface="+mn-lt"/>
                  <a:ea typeface="+mn-ea"/>
                  <a:cs typeface="+mn-cs"/>
                  <a:sym typeface="Helvetica Light"/>
                </a:rPr>
                <a:t>Los metadatos hacen</a:t>
              </a:r>
              <a:r>
                <a:rPr kumimoji="0" lang="es-CO" sz="8000" b="0" i="0" u="none" strike="noStrike" cap="none" spc="0" normalizeH="0" dirty="0">
                  <a:ln>
                    <a:noFill/>
                  </a:ln>
                  <a:solidFill>
                    <a:srgbClr val="000000"/>
                  </a:solidFill>
                  <a:effectLst/>
                  <a:uFillTx/>
                  <a:latin typeface="+mn-lt"/>
                  <a:ea typeface="+mn-ea"/>
                  <a:cs typeface="+mn-cs"/>
                  <a:sym typeface="Helvetica Light"/>
                </a:rPr>
                <a:t> referencia a la información que contiene el conjunto de datos. De ahí la importancia de ser rigurosos y precisos en el momento de diligenciarlos </a:t>
              </a:r>
              <a:endParaRPr kumimoji="0" lang="es-CO" sz="80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1026"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380" y="3131873"/>
              <a:ext cx="14961003" cy="44102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229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73516" b="76542"/>
          <a:stretch/>
        </p:blipFill>
        <p:spPr>
          <a:xfrm>
            <a:off x="0" y="0"/>
            <a:ext cx="6457950" cy="3217537"/>
          </a:xfrm>
          <a:prstGeom prst="rect">
            <a:avLst/>
          </a:prstGeom>
        </p:spPr>
      </p:pic>
      <p:sp>
        <p:nvSpPr>
          <p:cNvPr id="4" name="Shape 99"/>
          <p:cNvSpPr/>
          <p:nvPr/>
        </p:nvSpPr>
        <p:spPr>
          <a:xfrm>
            <a:off x="6733714" y="398472"/>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Metadatos de plataforma </a:t>
            </a:r>
            <a:endParaRPr lang="es-ES_tradnl" sz="8800" b="0" dirty="0">
              <a:solidFill>
                <a:srgbClr val="54297F"/>
              </a:solidFill>
              <a:latin typeface="+mj-lt"/>
              <a:ea typeface="Work Sans" charset="0"/>
              <a:cs typeface="Work Sans" charset="0"/>
            </a:endParaRPr>
          </a:p>
        </p:txBody>
      </p:sp>
      <p:pic>
        <p:nvPicPr>
          <p:cNvPr id="2" name="Imagen 1"/>
          <p:cNvPicPr>
            <a:picLocks noChangeAspect="1"/>
          </p:cNvPicPr>
          <p:nvPr/>
        </p:nvPicPr>
        <p:blipFill>
          <a:blip r:embed="rId4"/>
          <a:stretch>
            <a:fillRect/>
          </a:stretch>
        </p:blipFill>
        <p:spPr>
          <a:xfrm>
            <a:off x="2162136" y="3395949"/>
            <a:ext cx="20059729" cy="9773346"/>
          </a:xfrm>
          <a:prstGeom prst="rect">
            <a:avLst/>
          </a:prstGeom>
        </p:spPr>
      </p:pic>
      <p:pic>
        <p:nvPicPr>
          <p:cNvPr id="6" name="Imagen 5"/>
          <p:cNvPicPr>
            <a:picLocks noChangeAspect="1"/>
          </p:cNvPicPr>
          <p:nvPr/>
        </p:nvPicPr>
        <p:blipFill>
          <a:blip r:embed="rId5"/>
          <a:stretch>
            <a:fillRect/>
          </a:stretch>
        </p:blipFill>
        <p:spPr>
          <a:xfrm>
            <a:off x="3147761" y="3395949"/>
            <a:ext cx="18088479" cy="9842596"/>
          </a:xfrm>
          <a:prstGeom prst="rect">
            <a:avLst/>
          </a:prstGeom>
        </p:spPr>
      </p:pic>
    </p:spTree>
    <p:extLst>
      <p:ext uri="{BB962C8B-B14F-4D97-AF65-F5344CB8AC3E}">
        <p14:creationId xmlns:p14="http://schemas.microsoft.com/office/powerpoint/2010/main" val="256195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73516" b="76542"/>
          <a:stretch/>
        </p:blipFill>
        <p:spPr>
          <a:xfrm>
            <a:off x="0" y="0"/>
            <a:ext cx="6457950" cy="3217537"/>
          </a:xfrm>
          <a:prstGeom prst="rect">
            <a:avLst/>
          </a:prstGeom>
        </p:spPr>
      </p:pic>
      <p:sp>
        <p:nvSpPr>
          <p:cNvPr id="4" name="Shape 99"/>
          <p:cNvSpPr/>
          <p:nvPr/>
        </p:nvSpPr>
        <p:spPr>
          <a:xfrm>
            <a:off x="6733714" y="889126"/>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Calidad de los datos</a:t>
            </a:r>
            <a:endParaRPr lang="es-ES_tradnl" sz="8800" b="0" dirty="0">
              <a:solidFill>
                <a:srgbClr val="54297F"/>
              </a:solidFill>
              <a:latin typeface="+mj-lt"/>
              <a:ea typeface="Work Sans" charset="0"/>
              <a:cs typeface="Work Sans" charset="0"/>
            </a:endParaRPr>
          </a:p>
        </p:txBody>
      </p:sp>
      <p:sp>
        <p:nvSpPr>
          <p:cNvPr id="6" name="Shape 99"/>
          <p:cNvSpPr/>
          <p:nvPr/>
        </p:nvSpPr>
        <p:spPr>
          <a:xfrm>
            <a:off x="6733714" y="2086500"/>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“aptitud para el uso”</a:t>
            </a:r>
          </a:p>
        </p:txBody>
      </p:sp>
      <p:sp>
        <p:nvSpPr>
          <p:cNvPr id="7" name="CuadroTexto 6"/>
          <p:cNvSpPr txBox="1"/>
          <p:nvPr/>
        </p:nvSpPr>
        <p:spPr>
          <a:xfrm>
            <a:off x="1297258" y="5372699"/>
            <a:ext cx="21923298"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8000" dirty="0"/>
              <a:t>La capacidad del dato de prestar adecuadamente una función o servicio, es decir el dato debe permitir…..</a:t>
            </a:r>
            <a:endParaRPr lang="es-ES" sz="8000" dirty="0"/>
          </a:p>
        </p:txBody>
      </p:sp>
      <p:pic>
        <p:nvPicPr>
          <p:cNvPr id="12" name="Imagen 11"/>
          <p:cNvPicPr>
            <a:picLocks noChangeAspect="1"/>
          </p:cNvPicPr>
          <p:nvPr/>
        </p:nvPicPr>
        <p:blipFill>
          <a:blip r:embed="rId4"/>
          <a:stretch>
            <a:fillRect/>
          </a:stretch>
        </p:blipFill>
        <p:spPr>
          <a:xfrm>
            <a:off x="1983882" y="3869993"/>
            <a:ext cx="20416236" cy="9901317"/>
          </a:xfrm>
          <a:prstGeom prst="rect">
            <a:avLst/>
          </a:prstGeom>
        </p:spPr>
      </p:pic>
    </p:spTree>
    <p:extLst>
      <p:ext uri="{BB962C8B-B14F-4D97-AF65-F5344CB8AC3E}">
        <p14:creationId xmlns:p14="http://schemas.microsoft.com/office/powerpoint/2010/main" val="39789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2171" y="3487737"/>
            <a:ext cx="24067431" cy="9551619"/>
            <a:chOff x="1" y="2907877"/>
            <a:chExt cx="24067431" cy="9551619"/>
          </a:xfrm>
        </p:grpSpPr>
        <p:pic>
          <p:nvPicPr>
            <p:cNvPr id="2" name="Imagen 1"/>
            <p:cNvPicPr>
              <a:picLocks noChangeAspect="1"/>
            </p:cNvPicPr>
            <p:nvPr/>
          </p:nvPicPr>
          <p:blipFill>
            <a:blip r:embed="rId3"/>
            <a:stretch>
              <a:fillRect/>
            </a:stretch>
          </p:blipFill>
          <p:spPr>
            <a:xfrm>
              <a:off x="1" y="3901592"/>
              <a:ext cx="16236176" cy="7564188"/>
            </a:xfrm>
            <a:prstGeom prst="rect">
              <a:avLst/>
            </a:prstGeom>
          </p:spPr>
        </p:pic>
        <p:pic>
          <p:nvPicPr>
            <p:cNvPr id="5" name="Imagen 4"/>
            <p:cNvPicPr>
              <a:picLocks noChangeAspect="1"/>
            </p:cNvPicPr>
            <p:nvPr/>
          </p:nvPicPr>
          <p:blipFill>
            <a:blip r:embed="rId4"/>
            <a:stretch>
              <a:fillRect/>
            </a:stretch>
          </p:blipFill>
          <p:spPr>
            <a:xfrm>
              <a:off x="15322395" y="2907877"/>
              <a:ext cx="8745037" cy="9551619"/>
            </a:xfrm>
            <a:prstGeom prst="rect">
              <a:avLst/>
            </a:prstGeom>
          </p:spPr>
        </p:pic>
      </p:grpSp>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r="73516" b="76542"/>
          <a:stretch/>
        </p:blipFill>
        <p:spPr>
          <a:xfrm>
            <a:off x="0" y="0"/>
            <a:ext cx="6457950" cy="3217537"/>
          </a:xfrm>
          <a:prstGeom prst="rect">
            <a:avLst/>
          </a:prstGeom>
        </p:spPr>
      </p:pic>
      <p:sp>
        <p:nvSpPr>
          <p:cNvPr id="4" name="Shape 99"/>
          <p:cNvSpPr/>
          <p:nvPr/>
        </p:nvSpPr>
        <p:spPr>
          <a:xfrm>
            <a:off x="6733714" y="889126"/>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Calidad de los datos</a:t>
            </a:r>
            <a:endParaRPr lang="es-ES_tradnl" sz="8800" b="0" dirty="0">
              <a:solidFill>
                <a:srgbClr val="54297F"/>
              </a:solidFill>
              <a:latin typeface="+mj-lt"/>
              <a:ea typeface="Work Sans" charset="0"/>
              <a:cs typeface="Work Sans" charset="0"/>
            </a:endParaRPr>
          </a:p>
        </p:txBody>
      </p:sp>
      <p:sp>
        <p:nvSpPr>
          <p:cNvPr id="6" name="Shape 99"/>
          <p:cNvSpPr/>
          <p:nvPr/>
        </p:nvSpPr>
        <p:spPr>
          <a:xfrm>
            <a:off x="6733714" y="2086500"/>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“aptitud para el uso”</a:t>
            </a:r>
          </a:p>
        </p:txBody>
      </p:sp>
      <p:sp>
        <p:nvSpPr>
          <p:cNvPr id="7" name="CuadroTexto 6"/>
          <p:cNvSpPr txBox="1"/>
          <p:nvPr/>
        </p:nvSpPr>
        <p:spPr>
          <a:xfrm>
            <a:off x="1230351" y="5671546"/>
            <a:ext cx="21923298" cy="5068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8000" dirty="0"/>
              <a:t>la calidad de los datos depende de los consumidores, si estos pueden utilizarlos adecuadamente sin tener que depurarlos, limpiarlos o modificarlos, los datos generan valor.</a:t>
            </a:r>
            <a:endParaRPr lang="es-ES" sz="8000" dirty="0"/>
          </a:p>
        </p:txBody>
      </p:sp>
    </p:spTree>
    <p:extLst>
      <p:ext uri="{BB962C8B-B14F-4D97-AF65-F5344CB8AC3E}">
        <p14:creationId xmlns:p14="http://schemas.microsoft.com/office/powerpoint/2010/main" val="29661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6" name="Shape 99"/>
          <p:cNvSpPr/>
          <p:nvPr/>
        </p:nvSpPr>
        <p:spPr>
          <a:xfrm>
            <a:off x="996889" y="3417082"/>
            <a:ext cx="22390222" cy="4720521"/>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9600" dirty="0">
                <a:solidFill>
                  <a:schemeClr val="bg1"/>
                </a:solidFill>
                <a:latin typeface="+mj-lt"/>
                <a:ea typeface="Work Sans" charset="0"/>
                <a:cs typeface="Work Sans" charset="0"/>
              </a:rPr>
              <a:t>4. </a:t>
            </a:r>
            <a:r>
              <a:rPr lang="es-CO" sz="9600" dirty="0"/>
              <a:t>Calidad de los datos abiertos: desafío y necesidad. Herramientas para la calidad de los datos</a:t>
            </a:r>
          </a:p>
        </p:txBody>
      </p:sp>
      <p:sp>
        <p:nvSpPr>
          <p:cNvPr id="7" name="Shape 99"/>
          <p:cNvSpPr/>
          <p:nvPr/>
        </p:nvSpPr>
        <p:spPr>
          <a:xfrm>
            <a:off x="996889" y="7399705"/>
            <a:ext cx="16742470" cy="218136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endParaRPr lang="es-ES_tradnl" sz="12300" b="0">
              <a:solidFill>
                <a:schemeClr val="bg1"/>
              </a:solidFill>
              <a:latin typeface="Work Sans Light" charset="0"/>
              <a:ea typeface="Work Sans Light" charset="0"/>
              <a:cs typeface="Work Sans Light" charset="0"/>
            </a:endParaRPr>
          </a:p>
        </p:txBody>
      </p:sp>
    </p:spTree>
    <p:extLst>
      <p:ext uri="{BB962C8B-B14F-4D97-AF65-F5344CB8AC3E}">
        <p14:creationId xmlns:p14="http://schemas.microsoft.com/office/powerpoint/2010/main" val="172322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6" name="Shape 99"/>
          <p:cNvSpPr/>
          <p:nvPr/>
        </p:nvSpPr>
        <p:spPr>
          <a:xfrm>
            <a:off x="996889" y="3755636"/>
            <a:ext cx="22390222" cy="4043413"/>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14800" dirty="0">
                <a:solidFill>
                  <a:schemeClr val="bg1"/>
                </a:solidFill>
                <a:latin typeface="+mj-lt"/>
                <a:ea typeface="Work Sans" charset="0"/>
                <a:cs typeface="Work Sans" charset="0"/>
              </a:rPr>
              <a:t>Aprende y aplica</a:t>
            </a:r>
          </a:p>
          <a:p>
            <a:r>
              <a:rPr lang="es-ES_tradnl" sz="9600" dirty="0">
                <a:solidFill>
                  <a:schemeClr val="bg1"/>
                </a:solidFill>
                <a:latin typeface="+mj-lt"/>
                <a:ea typeface="Work Sans" charset="0"/>
                <a:cs typeface="Work Sans" charset="0"/>
              </a:rPr>
              <a:t>Calidad de datos</a:t>
            </a:r>
          </a:p>
        </p:txBody>
      </p:sp>
      <p:sp>
        <p:nvSpPr>
          <p:cNvPr id="7" name="Shape 99"/>
          <p:cNvSpPr/>
          <p:nvPr/>
        </p:nvSpPr>
        <p:spPr>
          <a:xfrm>
            <a:off x="996889" y="7399705"/>
            <a:ext cx="16742470" cy="218136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endParaRPr lang="es-ES_tradnl" sz="12300" b="0">
              <a:solidFill>
                <a:schemeClr val="bg1"/>
              </a:solidFill>
              <a:latin typeface="Work Sans Light" charset="0"/>
              <a:ea typeface="Work Sans Light" charset="0"/>
              <a:cs typeface="Work Sans Light" charset="0"/>
            </a:endParaRPr>
          </a:p>
        </p:txBody>
      </p:sp>
    </p:spTree>
    <p:extLst>
      <p:ext uri="{BB962C8B-B14F-4D97-AF65-F5344CB8AC3E}">
        <p14:creationId xmlns:p14="http://schemas.microsoft.com/office/powerpoint/2010/main" val="287478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73516" b="76542"/>
          <a:stretch/>
        </p:blipFill>
        <p:spPr>
          <a:xfrm>
            <a:off x="0" y="0"/>
            <a:ext cx="6457950" cy="3217537"/>
          </a:xfrm>
          <a:prstGeom prst="rect">
            <a:avLst/>
          </a:prstGeom>
        </p:spPr>
      </p:pic>
      <p:sp>
        <p:nvSpPr>
          <p:cNvPr id="4" name="Shape 99"/>
          <p:cNvSpPr/>
          <p:nvPr/>
        </p:nvSpPr>
        <p:spPr>
          <a:xfrm>
            <a:off x="6733714" y="889126"/>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Calidad de los datos</a:t>
            </a:r>
            <a:endParaRPr lang="es-ES_tradnl" sz="8800" b="0" dirty="0">
              <a:solidFill>
                <a:srgbClr val="54297F"/>
              </a:solidFill>
              <a:latin typeface="+mj-lt"/>
              <a:ea typeface="Work Sans" charset="0"/>
              <a:cs typeface="Work Sans" charset="0"/>
            </a:endParaRPr>
          </a:p>
        </p:txBody>
      </p:sp>
      <p:sp>
        <p:nvSpPr>
          <p:cNvPr id="6" name="Shape 99"/>
          <p:cNvSpPr/>
          <p:nvPr/>
        </p:nvSpPr>
        <p:spPr>
          <a:xfrm>
            <a:off x="6733714" y="2086500"/>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Desafío y necesidad</a:t>
            </a:r>
          </a:p>
        </p:txBody>
      </p:sp>
      <p:sp>
        <p:nvSpPr>
          <p:cNvPr id="8" name="CuadroTexto 7"/>
          <p:cNvSpPr txBox="1"/>
          <p:nvPr/>
        </p:nvSpPr>
        <p:spPr>
          <a:xfrm>
            <a:off x="2178403" y="6191344"/>
            <a:ext cx="20027194"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8000" b="0" i="0" u="none" strike="noStrike" cap="none" spc="0" normalizeH="0" baseline="0" dirty="0">
                <a:ln>
                  <a:noFill/>
                </a:ln>
                <a:solidFill>
                  <a:srgbClr val="000000"/>
                </a:solidFill>
                <a:effectLst/>
                <a:uFillTx/>
                <a:latin typeface="+mn-lt"/>
                <a:ea typeface="+mn-ea"/>
                <a:cs typeface="+mn-cs"/>
                <a:sym typeface="Helvetica Light"/>
              </a:rPr>
              <a:t>El desafío es pasar de los </a:t>
            </a:r>
            <a:r>
              <a:rPr kumimoji="0" lang="es-CO" sz="8000" b="1" i="0" u="none" strike="noStrike" cap="none" spc="0" normalizeH="0" baseline="0" dirty="0">
                <a:ln>
                  <a:noFill/>
                </a:ln>
                <a:solidFill>
                  <a:srgbClr val="000000"/>
                </a:solidFill>
                <a:effectLst/>
                <a:uFillTx/>
                <a:latin typeface="+mn-lt"/>
                <a:ea typeface="+mn-ea"/>
                <a:cs typeface="+mn-cs"/>
                <a:sym typeface="Helvetica Light"/>
              </a:rPr>
              <a:t>malos datos</a:t>
            </a:r>
            <a:r>
              <a:rPr kumimoji="0" lang="es-CO" sz="8000" b="1" i="0" u="none" strike="noStrike" cap="none" spc="0" normalizeH="0" dirty="0">
                <a:ln>
                  <a:noFill/>
                </a:ln>
                <a:solidFill>
                  <a:srgbClr val="000000"/>
                </a:solidFill>
                <a:effectLst/>
                <a:uFillTx/>
                <a:latin typeface="+mn-lt"/>
                <a:ea typeface="+mn-ea"/>
                <a:cs typeface="+mn-cs"/>
                <a:sym typeface="Helvetica Light"/>
              </a:rPr>
              <a:t> </a:t>
            </a:r>
            <a:r>
              <a:rPr kumimoji="0" lang="es-CO" sz="8000" b="0" i="0" u="none" strike="noStrike" cap="none" spc="0" normalizeH="0" dirty="0">
                <a:ln>
                  <a:noFill/>
                </a:ln>
                <a:solidFill>
                  <a:srgbClr val="000000"/>
                </a:solidFill>
                <a:effectLst/>
                <a:uFillTx/>
                <a:latin typeface="+mn-lt"/>
                <a:ea typeface="+mn-ea"/>
                <a:cs typeface="+mn-cs"/>
                <a:sym typeface="Helvetica Light"/>
              </a:rPr>
              <a:t>a los </a:t>
            </a:r>
            <a:r>
              <a:rPr kumimoji="0" lang="es-CO" sz="8000" b="1" i="0" u="none" strike="noStrike" cap="none" spc="0" normalizeH="0" dirty="0">
                <a:ln>
                  <a:noFill/>
                </a:ln>
                <a:solidFill>
                  <a:srgbClr val="000000"/>
                </a:solidFill>
                <a:effectLst/>
                <a:uFillTx/>
                <a:latin typeface="+mn-lt"/>
                <a:ea typeface="+mn-ea"/>
                <a:cs typeface="+mn-cs"/>
                <a:sym typeface="Helvetica Light"/>
              </a:rPr>
              <a:t>bueno datos</a:t>
            </a:r>
            <a:r>
              <a:rPr kumimoji="0" lang="es-CO" sz="8000" b="0" i="0" u="none" strike="noStrike" cap="none" spc="0" normalizeH="0" dirty="0">
                <a:ln>
                  <a:noFill/>
                </a:ln>
                <a:solidFill>
                  <a:srgbClr val="000000"/>
                </a:solidFill>
                <a:effectLst/>
                <a:uFillTx/>
                <a:latin typeface="+mn-lt"/>
                <a:ea typeface="+mn-ea"/>
                <a:cs typeface="+mn-cs"/>
                <a:sym typeface="Helvetica Light"/>
              </a:rPr>
              <a:t>, dada la necesidad actual de datos de valor para los consumidores</a:t>
            </a:r>
            <a:endParaRPr kumimoji="0" lang="es-CO" sz="8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3" name="CuadroTexto 12"/>
          <p:cNvSpPr txBox="1"/>
          <p:nvPr/>
        </p:nvSpPr>
        <p:spPr>
          <a:xfrm>
            <a:off x="1141142" y="4960238"/>
            <a:ext cx="22101717" cy="6299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8000" dirty="0"/>
              <a:t>Los malos datos conducen a una pérdida de credibilidad, crean confusión y pueden generar caos.</a:t>
            </a:r>
          </a:p>
          <a:p>
            <a:r>
              <a:rPr lang="es-ES" sz="8000" b="1" dirty="0"/>
              <a:t>VS</a:t>
            </a:r>
          </a:p>
          <a:p>
            <a:r>
              <a:rPr lang="es-CO" sz="8000" dirty="0"/>
              <a:t>Los buenos datos construyen confianza, crean ideas estratégicas y ofrecen ahorros en los resultados</a:t>
            </a:r>
          </a:p>
        </p:txBody>
      </p:sp>
    </p:spTree>
    <p:extLst>
      <p:ext uri="{BB962C8B-B14F-4D97-AF65-F5344CB8AC3E}">
        <p14:creationId xmlns:p14="http://schemas.microsoft.com/office/powerpoint/2010/main" val="33454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960"/>
            <a:ext cx="24384000" cy="13716000"/>
          </a:xfrm>
          <a:prstGeom prst="rect">
            <a:avLst/>
          </a:prstGeom>
        </p:spPr>
      </p:pic>
      <p:sp>
        <p:nvSpPr>
          <p:cNvPr id="3" name="Shape 99"/>
          <p:cNvSpPr/>
          <p:nvPr/>
        </p:nvSpPr>
        <p:spPr>
          <a:xfrm>
            <a:off x="6988500" y="550222"/>
            <a:ext cx="1788615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dirty="0">
                <a:solidFill>
                  <a:schemeClr val="accent6">
                    <a:lumMod val="75000"/>
                  </a:schemeClr>
                </a:solidFill>
                <a:latin typeface="+mj-lt"/>
                <a:ea typeface="Work Sans" charset="0"/>
                <a:cs typeface="Work Sans" charset="0"/>
              </a:rPr>
              <a:t>TIPOS DE ERRORES COMUNES</a:t>
            </a:r>
            <a:endParaRPr lang="es-ES_tradnl" sz="8800" b="0" dirty="0">
              <a:solidFill>
                <a:srgbClr val="54297F"/>
              </a:solidFill>
              <a:latin typeface="+mj-lt"/>
              <a:ea typeface="Work Sans" charset="0"/>
              <a:cs typeface="Work Sans" charset="0"/>
            </a:endParaRPr>
          </a:p>
        </p:txBody>
      </p:sp>
      <p:grpSp>
        <p:nvGrpSpPr>
          <p:cNvPr id="12" name="Grupo 11"/>
          <p:cNvGrpSpPr/>
          <p:nvPr/>
        </p:nvGrpSpPr>
        <p:grpSpPr>
          <a:xfrm>
            <a:off x="148682" y="3484241"/>
            <a:ext cx="24086637" cy="8620910"/>
            <a:chOff x="159835" y="3132476"/>
            <a:chExt cx="24086637" cy="8620910"/>
          </a:xfrm>
        </p:grpSpPr>
        <p:pic>
          <p:nvPicPr>
            <p:cNvPr id="3074" name="Picture 2" descr="http://skylinetechnologies.com/SkylineTechnologies/media/WebImages/blog/2015/josh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35" y="3132476"/>
              <a:ext cx="24064331" cy="862091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731653" y="10709039"/>
              <a:ext cx="4386138" cy="1015663"/>
            </a:xfrm>
            <a:prstGeom prst="rect">
              <a:avLst/>
            </a:prstGeom>
            <a:solidFill>
              <a:schemeClr val="bg1"/>
            </a:solidFill>
          </p:spPr>
          <p:txBody>
            <a:bodyPr wrap="square">
              <a:spAutoFit/>
            </a:bodyPr>
            <a:lstStyle/>
            <a:p>
              <a:r>
                <a:rPr lang="es-CO" sz="6000" dirty="0"/>
                <a:t>Completitud</a:t>
              </a:r>
            </a:p>
          </p:txBody>
        </p:sp>
        <p:sp>
          <p:nvSpPr>
            <p:cNvPr id="7" name="Rectángulo 6"/>
            <p:cNvSpPr/>
            <p:nvPr/>
          </p:nvSpPr>
          <p:spPr>
            <a:xfrm>
              <a:off x="7156256" y="10709039"/>
              <a:ext cx="3087705" cy="1015663"/>
            </a:xfrm>
            <a:prstGeom prst="rect">
              <a:avLst/>
            </a:prstGeom>
            <a:solidFill>
              <a:schemeClr val="bg1"/>
            </a:solidFill>
          </p:spPr>
          <p:txBody>
            <a:bodyPr wrap="none">
              <a:spAutoFit/>
            </a:bodyPr>
            <a:lstStyle/>
            <a:p>
              <a:r>
                <a:rPr lang="es-CO" sz="6000" dirty="0"/>
                <a:t>Exactitud</a:t>
              </a:r>
              <a:endParaRPr lang="es-CO" sz="6000" dirty="0"/>
            </a:p>
          </p:txBody>
        </p:sp>
        <p:sp>
          <p:nvSpPr>
            <p:cNvPr id="8" name="Rectángulo 7"/>
            <p:cNvSpPr/>
            <p:nvPr/>
          </p:nvSpPr>
          <p:spPr>
            <a:xfrm>
              <a:off x="11028899" y="10755205"/>
              <a:ext cx="3873176" cy="923330"/>
            </a:xfrm>
            <a:prstGeom prst="rect">
              <a:avLst/>
            </a:prstGeom>
            <a:solidFill>
              <a:schemeClr val="bg1"/>
            </a:solidFill>
          </p:spPr>
          <p:txBody>
            <a:bodyPr wrap="none">
              <a:spAutoFit/>
            </a:bodyPr>
            <a:lstStyle/>
            <a:p>
              <a:r>
                <a:rPr lang="es-CO" sz="5400" dirty="0"/>
                <a:t>Conformidad</a:t>
              </a:r>
              <a:endParaRPr lang="es-CO" sz="5400" dirty="0"/>
            </a:p>
          </p:txBody>
        </p:sp>
        <p:sp>
          <p:nvSpPr>
            <p:cNvPr id="10" name="Rectángulo 9"/>
            <p:cNvSpPr/>
            <p:nvPr/>
          </p:nvSpPr>
          <p:spPr>
            <a:xfrm>
              <a:off x="15680040" y="10709039"/>
              <a:ext cx="4099200" cy="1015663"/>
            </a:xfrm>
            <a:prstGeom prst="rect">
              <a:avLst/>
            </a:prstGeom>
            <a:solidFill>
              <a:schemeClr val="bg1"/>
            </a:solidFill>
          </p:spPr>
          <p:txBody>
            <a:bodyPr wrap="none">
              <a:spAutoFit/>
            </a:bodyPr>
            <a:lstStyle/>
            <a:p>
              <a:r>
                <a:rPr lang="es-CO" sz="6000" dirty="0"/>
                <a:t>Consistencia</a:t>
              </a:r>
              <a:endParaRPr lang="es-CO" sz="6000" dirty="0"/>
            </a:p>
          </p:txBody>
        </p:sp>
        <p:sp>
          <p:nvSpPr>
            <p:cNvPr id="11" name="Rectángulo 10"/>
            <p:cNvSpPr/>
            <p:nvPr/>
          </p:nvSpPr>
          <p:spPr>
            <a:xfrm>
              <a:off x="20489223" y="10731341"/>
              <a:ext cx="3757249" cy="1015663"/>
            </a:xfrm>
            <a:prstGeom prst="rect">
              <a:avLst/>
            </a:prstGeom>
            <a:solidFill>
              <a:schemeClr val="bg1"/>
            </a:solidFill>
          </p:spPr>
          <p:txBody>
            <a:bodyPr wrap="square">
              <a:spAutoFit/>
            </a:bodyPr>
            <a:lstStyle/>
            <a:p>
              <a:pPr algn="l"/>
              <a:r>
                <a:rPr lang="es-CO" sz="6000" dirty="0"/>
                <a:t>Unicidad</a:t>
              </a:r>
              <a:endParaRPr lang="es-CO" sz="6000" dirty="0"/>
            </a:p>
          </p:txBody>
        </p:sp>
      </p:grpSp>
    </p:spTree>
    <p:extLst>
      <p:ext uri="{BB962C8B-B14F-4D97-AF65-F5344CB8AC3E}">
        <p14:creationId xmlns:p14="http://schemas.microsoft.com/office/powerpoint/2010/main" val="406047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240"/>
            <a:ext cx="24384000" cy="13716000"/>
          </a:xfrm>
          <a:prstGeom prst="rect">
            <a:avLst/>
          </a:prstGeom>
        </p:spPr>
      </p:pic>
      <p:sp>
        <p:nvSpPr>
          <p:cNvPr id="3" name="Shape 99"/>
          <p:cNvSpPr/>
          <p:nvPr/>
        </p:nvSpPr>
        <p:spPr>
          <a:xfrm>
            <a:off x="342374" y="4682406"/>
            <a:ext cx="8847346" cy="4351189"/>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dirty="0">
                <a:solidFill>
                  <a:schemeClr val="accent6">
                    <a:lumMod val="75000"/>
                  </a:schemeClr>
                </a:solidFill>
                <a:latin typeface="+mj-lt"/>
                <a:ea typeface="Work Sans SemiBold" charset="0"/>
                <a:cs typeface="Work Sans SemiBold" charset="0"/>
              </a:rPr>
              <a:t>HERRAMIENTAS PARA LA CALIDAD DE LOS DATOS</a:t>
            </a:r>
            <a:endParaRPr lang="es-ES_tradnl" sz="8800" b="0" dirty="0">
              <a:solidFill>
                <a:srgbClr val="54297F"/>
              </a:solidFill>
              <a:latin typeface="+mj-lt"/>
              <a:ea typeface="Work Sans" charset="0"/>
              <a:cs typeface="Work Sans" charset="0"/>
            </a:endParaRPr>
          </a:p>
        </p:txBody>
      </p:sp>
      <p:grpSp>
        <p:nvGrpSpPr>
          <p:cNvPr id="5" name="Grupo 4"/>
          <p:cNvGrpSpPr/>
          <p:nvPr/>
        </p:nvGrpSpPr>
        <p:grpSpPr>
          <a:xfrm>
            <a:off x="9669254" y="-45720"/>
            <a:ext cx="13268325" cy="13716000"/>
            <a:chOff x="10815638" y="0"/>
            <a:chExt cx="13268325" cy="13716000"/>
          </a:xfrm>
        </p:grpSpPr>
        <p:pic>
          <p:nvPicPr>
            <p:cNvPr id="1026" name="Picture 2" descr="Research image courtesy of Gartner,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5638" y="447675"/>
              <a:ext cx="13268325" cy="13268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1353800" y="0"/>
              <a:ext cx="12192000" cy="461665"/>
            </a:xfrm>
            <a:prstGeom prst="rect">
              <a:avLst/>
            </a:prstGeom>
          </p:spPr>
          <p:txBody>
            <a:bodyPr>
              <a:spAutoFit/>
            </a:bodyPr>
            <a:lstStyle/>
            <a:p>
              <a:r>
                <a:rPr lang="es-CO" sz="2400" dirty="0">
                  <a:latin typeface="Arial" panose="020B0604020202020204" pitchFamily="34" charset="0"/>
                  <a:cs typeface="Arial" panose="020B0604020202020204" pitchFamily="34" charset="0"/>
                </a:rPr>
                <a:t>Figura 1. Cuadrante mágico para herramientas de calidad de datos</a:t>
              </a:r>
              <a:endParaRPr lang="es-CO"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9823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87" y="-447796"/>
            <a:ext cx="24384000" cy="13716000"/>
          </a:xfrm>
          <a:prstGeom prst="rect">
            <a:avLst/>
          </a:prstGeom>
        </p:spPr>
      </p:pic>
      <p:sp>
        <p:nvSpPr>
          <p:cNvPr id="3" name="Shape 99"/>
          <p:cNvSpPr/>
          <p:nvPr/>
        </p:nvSpPr>
        <p:spPr>
          <a:xfrm>
            <a:off x="6994634" y="0"/>
            <a:ext cx="13190746" cy="2996972"/>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dirty="0">
                <a:solidFill>
                  <a:schemeClr val="accent6">
                    <a:lumMod val="75000"/>
                  </a:schemeClr>
                </a:solidFill>
                <a:latin typeface="+mj-lt"/>
                <a:ea typeface="Work Sans SemiBold" charset="0"/>
                <a:cs typeface="Work Sans SemiBold" charset="0"/>
              </a:rPr>
              <a:t>HERRAMIENTAS PARA LA CALIDAD DE LOS DATOS</a:t>
            </a:r>
            <a:endParaRPr lang="es-ES_tradnl" sz="8800" b="0" dirty="0">
              <a:solidFill>
                <a:srgbClr val="54297F"/>
              </a:solidFill>
              <a:latin typeface="+mj-lt"/>
              <a:ea typeface="Work Sans" charset="0"/>
              <a:cs typeface="Work Sans" charset="0"/>
            </a:endParaRPr>
          </a:p>
        </p:txBody>
      </p:sp>
      <p:pic>
        <p:nvPicPr>
          <p:cNvPr id="4098" name="Picture 2" descr="Resultado de imagen para Informatica Data Quality dash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52" y="3084015"/>
            <a:ext cx="14260065" cy="1025495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4816032" y="3084015"/>
            <a:ext cx="9310317" cy="8546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ES" sz="4200" b="1" dirty="0"/>
              <a:t>Características: </a:t>
            </a:r>
            <a:endParaRPr lang="es-CO" sz="4200" b="1" dirty="0"/>
          </a:p>
          <a:p>
            <a:pPr marL="571500" indent="-571500" algn="l">
              <a:buFont typeface="Wingdings" panose="05000000000000000000" pitchFamily="2" charset="2"/>
              <a:buChar char="§"/>
            </a:pPr>
            <a:r>
              <a:rPr lang="es-CO" sz="4200" dirty="0"/>
              <a:t>Análisis de datos para capturar estadísticas de los metadatos</a:t>
            </a:r>
          </a:p>
          <a:p>
            <a:pPr marL="571500" indent="-571500" algn="l">
              <a:buFont typeface="Wingdings" panose="05000000000000000000" pitchFamily="2" charset="2"/>
              <a:buChar char="§"/>
            </a:pPr>
            <a:r>
              <a:rPr lang="es-CO" sz="4200" dirty="0"/>
              <a:t>Descomposición y transformación de campos de texto y contenido</a:t>
            </a:r>
          </a:p>
          <a:p>
            <a:pPr marL="571500" indent="-571500" algn="l">
              <a:buFont typeface="Wingdings" panose="05000000000000000000" pitchFamily="2" charset="2"/>
              <a:buChar char="§"/>
            </a:pPr>
            <a:r>
              <a:rPr lang="es-CO" sz="4200" dirty="0"/>
              <a:t>Modificación de los valores de datos para cumplir con restricciones de dominio</a:t>
            </a:r>
            <a:endParaRPr lang="es-ES" sz="4200" dirty="0"/>
          </a:p>
          <a:p>
            <a:pPr marL="571500" indent="-571500" algn="l">
              <a:buFont typeface="Arial" panose="020B0604020202020204" pitchFamily="34" charset="0"/>
              <a:buChar char="•"/>
            </a:pPr>
            <a:r>
              <a:rPr lang="es-CO" sz="4200" dirty="0"/>
              <a:t>Aprendizaje automático, base de conocimiento</a:t>
            </a:r>
          </a:p>
          <a:p>
            <a:pPr marL="571500" indent="-571500" algn="l">
              <a:buFont typeface="Arial" panose="020B0604020202020204" pitchFamily="34" charset="0"/>
              <a:buChar char="•"/>
            </a:pPr>
            <a:r>
              <a:rPr kumimoji="0" lang="es-ES" sz="4200" b="0" i="0" u="none" strike="noStrike" cap="none" spc="0" normalizeH="0" baseline="0" dirty="0">
                <a:ln>
                  <a:noFill/>
                </a:ln>
                <a:solidFill>
                  <a:srgbClr val="000000"/>
                </a:solidFill>
                <a:effectLst/>
                <a:uFillTx/>
                <a:sym typeface="Helvetica Light"/>
              </a:rPr>
              <a:t>Interfaces usables disponible para usuarios no</a:t>
            </a:r>
            <a:r>
              <a:rPr kumimoji="0" lang="es-ES" sz="4200" b="0" i="0" u="none" strike="noStrike" cap="none" spc="0" normalizeH="0" dirty="0">
                <a:ln>
                  <a:noFill/>
                </a:ln>
                <a:solidFill>
                  <a:srgbClr val="000000"/>
                </a:solidFill>
                <a:effectLst/>
                <a:uFillTx/>
                <a:sym typeface="Helvetica Light"/>
              </a:rPr>
              <a:t> técnicos y técnicos</a:t>
            </a:r>
          </a:p>
          <a:p>
            <a:pPr marL="571500" indent="-571500" algn="l">
              <a:buFont typeface="Arial" panose="020B0604020202020204" pitchFamily="34" charset="0"/>
              <a:buChar char="•"/>
            </a:pPr>
            <a:endParaRPr kumimoji="0" lang="es-CO" sz="4200" b="0" i="0" u="none" strike="noStrike" cap="none" spc="0" normalizeH="0" baseline="0" dirty="0">
              <a:ln>
                <a:noFill/>
              </a:ln>
              <a:solidFill>
                <a:srgbClr val="000000"/>
              </a:solidFill>
              <a:effectLst/>
              <a:uFillTx/>
              <a:sym typeface="Helvetica Light"/>
            </a:endParaRPr>
          </a:p>
        </p:txBody>
      </p:sp>
      <p:sp>
        <p:nvSpPr>
          <p:cNvPr id="13" name="CuadroTexto 12"/>
          <p:cNvSpPr txBox="1"/>
          <p:nvPr/>
        </p:nvSpPr>
        <p:spPr>
          <a:xfrm>
            <a:off x="14816032" y="3084015"/>
            <a:ext cx="9310317" cy="9192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s-ES" sz="4200" b="1" i="0" u="none" strike="noStrike" cap="none" spc="0" normalizeH="0" baseline="0" dirty="0">
                <a:ln>
                  <a:noFill/>
                </a:ln>
                <a:solidFill>
                  <a:srgbClr val="000000"/>
                </a:solidFill>
                <a:effectLst/>
                <a:uFillTx/>
                <a:sym typeface="Helvetica Light"/>
              </a:rPr>
              <a:t>Herramientas:</a:t>
            </a:r>
          </a:p>
          <a:p>
            <a:pPr marL="571500" indent="-571500" algn="l">
              <a:buFont typeface="Wingdings" panose="05000000000000000000" pitchFamily="2" charset="2"/>
              <a:buChar char="§"/>
            </a:pPr>
            <a:r>
              <a:rPr lang="es-CO" sz="4200" dirty="0" err="1"/>
              <a:t>Informatica</a:t>
            </a:r>
            <a:r>
              <a:rPr lang="es-CO" sz="4200" dirty="0"/>
              <a:t>® Data </a:t>
            </a:r>
            <a:r>
              <a:rPr lang="es-CO" sz="4200" dirty="0" err="1"/>
              <a:t>Quality</a:t>
            </a:r>
            <a:r>
              <a:rPr lang="es-CO" sz="4200" dirty="0"/>
              <a:t>™</a:t>
            </a:r>
          </a:p>
          <a:p>
            <a:pPr marL="571500" indent="-571500" algn="l">
              <a:buFont typeface="Wingdings" panose="05000000000000000000" pitchFamily="2" charset="2"/>
              <a:buChar char="§"/>
            </a:pPr>
            <a:r>
              <a:rPr lang="es-CO" sz="4200" dirty="0"/>
              <a:t>Ataccama - DQ </a:t>
            </a:r>
            <a:r>
              <a:rPr lang="es-CO" sz="4200" dirty="0" err="1"/>
              <a:t>Analyzer</a:t>
            </a:r>
            <a:r>
              <a:rPr lang="es-CO" sz="4200" dirty="0"/>
              <a:t>, Data </a:t>
            </a:r>
            <a:r>
              <a:rPr lang="es-CO" sz="4200" dirty="0" err="1"/>
              <a:t>Quality</a:t>
            </a:r>
            <a:r>
              <a:rPr lang="es-CO" sz="4200" dirty="0"/>
              <a:t> Center</a:t>
            </a:r>
          </a:p>
          <a:p>
            <a:pPr marL="571500" indent="-571500" algn="l">
              <a:buFont typeface="Wingdings" panose="05000000000000000000" pitchFamily="2" charset="2"/>
              <a:buChar char="§"/>
            </a:pPr>
            <a:r>
              <a:rPr lang="es-CO" sz="4200" dirty="0"/>
              <a:t>IBM </a:t>
            </a:r>
            <a:r>
              <a:rPr lang="es-CO" sz="4200" dirty="0" err="1"/>
              <a:t>InfoSphere</a:t>
            </a:r>
            <a:r>
              <a:rPr lang="es-CO" sz="4200" dirty="0"/>
              <a:t> </a:t>
            </a:r>
            <a:r>
              <a:rPr lang="es-CO" sz="4200" dirty="0" err="1"/>
              <a:t>Information</a:t>
            </a:r>
            <a:r>
              <a:rPr lang="es-CO" sz="4200" dirty="0"/>
              <a:t> Server</a:t>
            </a:r>
          </a:p>
          <a:p>
            <a:pPr marL="571500" indent="-571500" algn="l">
              <a:buFont typeface="Wingdings" panose="05000000000000000000" pitchFamily="2" charset="2"/>
              <a:buChar char="§"/>
            </a:pPr>
            <a:r>
              <a:rPr lang="es-CO" sz="4200" dirty="0" err="1"/>
              <a:t>Neopost</a:t>
            </a:r>
            <a:r>
              <a:rPr lang="es-CO" sz="4200" dirty="0"/>
              <a:t> - </a:t>
            </a:r>
            <a:r>
              <a:rPr lang="en-US" sz="4200" dirty="0"/>
              <a:t>Data Cleaner, Data Hub y Data Cloud.</a:t>
            </a:r>
          </a:p>
          <a:p>
            <a:pPr marL="571500" indent="-571500" algn="l">
              <a:buFont typeface="Wingdings" panose="05000000000000000000" pitchFamily="2" charset="2"/>
              <a:buChar char="§"/>
            </a:pPr>
            <a:r>
              <a:rPr lang="en-US" sz="4200" dirty="0"/>
              <a:t>Oracle Enterprise Data Quality</a:t>
            </a:r>
            <a:endParaRPr lang="es-CO" sz="4200" dirty="0"/>
          </a:p>
          <a:p>
            <a:pPr marL="571500" indent="-571500" algn="l">
              <a:buFont typeface="Wingdings" panose="05000000000000000000" pitchFamily="2" charset="2"/>
              <a:buChar char="§"/>
            </a:pPr>
            <a:r>
              <a:rPr lang="es-ES" sz="4200" dirty="0">
                <a:hlinkClick r:id="rId5"/>
              </a:rPr>
              <a:t>Open Refine</a:t>
            </a:r>
            <a:endParaRPr lang="es-ES" sz="4200" dirty="0"/>
          </a:p>
          <a:p>
            <a:pPr marL="571500" indent="-571500" algn="l">
              <a:buFont typeface="Wingdings" panose="05000000000000000000" pitchFamily="2" charset="2"/>
              <a:buChar char="§"/>
            </a:pPr>
            <a:endParaRPr lang="es-CO" sz="4200" dirty="0"/>
          </a:p>
          <a:p>
            <a:pPr algn="l"/>
            <a:endParaRPr lang="es-CO" sz="4200" dirty="0"/>
          </a:p>
          <a:p>
            <a:pPr algn="l"/>
            <a:endParaRPr kumimoji="0" lang="es-ES" sz="4200" b="1" i="0" u="none" strike="noStrike" cap="none" spc="0" normalizeH="0" baseline="0" dirty="0">
              <a:ln>
                <a:noFill/>
              </a:ln>
              <a:solidFill>
                <a:srgbClr val="000000"/>
              </a:solidFill>
              <a:effectLst/>
              <a:uFillTx/>
              <a:sym typeface="Helvetica Light"/>
            </a:endParaRPr>
          </a:p>
          <a:p>
            <a:pPr marL="571500" indent="-571500" algn="l">
              <a:buFont typeface="Wingdings" panose="05000000000000000000" pitchFamily="2" charset="2"/>
              <a:buChar char="§"/>
            </a:pPr>
            <a:endParaRPr kumimoji="0" lang="es-ES" sz="4200" b="1" i="0" u="none" strike="noStrike" cap="none" spc="0" normalizeH="0" baseline="0" dirty="0">
              <a:ln>
                <a:noFill/>
              </a:ln>
              <a:solidFill>
                <a:srgbClr val="000000"/>
              </a:solidFill>
              <a:effectLst/>
              <a:uFillTx/>
              <a:sym typeface="Helvetica Light"/>
            </a:endParaRPr>
          </a:p>
          <a:p>
            <a:pPr algn="l"/>
            <a:endParaRPr kumimoji="0" lang="es-CO" sz="4200" b="0" i="0" u="none" strike="noStrike" cap="none" spc="0" normalizeH="0" baseline="0" dirty="0">
              <a:ln>
                <a:noFill/>
              </a:ln>
              <a:solidFill>
                <a:srgbClr val="000000"/>
              </a:solidFill>
              <a:effectLst/>
              <a:uFillTx/>
              <a:sym typeface="Helvetica Light"/>
            </a:endParaRPr>
          </a:p>
        </p:txBody>
      </p:sp>
      <p:pic>
        <p:nvPicPr>
          <p:cNvPr id="4100" name="Picture 4" descr="Resultado de imagen para DQ Analyz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086" y="3084015"/>
            <a:ext cx="13663513" cy="102476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para open ref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34669" y="10473795"/>
            <a:ext cx="6273041" cy="153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7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4098"/>
                                        </p:tgtEl>
                                        <p:attrNameLst>
                                          <p:attrName>ppt_x</p:attrName>
                                        </p:attrNameLst>
                                      </p:cBhvr>
                                      <p:tavLst>
                                        <p:tav tm="0">
                                          <p:val>
                                            <p:strVal val="ppt_x"/>
                                          </p:val>
                                        </p:tav>
                                        <p:tav tm="100000">
                                          <p:val>
                                            <p:strVal val="ppt_x"/>
                                          </p:val>
                                        </p:tav>
                                      </p:tavLst>
                                    </p:anim>
                                    <p:anim calcmode="lin" valueType="num">
                                      <p:cBhvr additive="base">
                                        <p:cTn id="11" dur="500"/>
                                        <p:tgtEl>
                                          <p:spTgt spid="4098"/>
                                        </p:tgtEl>
                                        <p:attrNameLst>
                                          <p:attrName>ppt_y</p:attrName>
                                        </p:attrNameLst>
                                      </p:cBhvr>
                                      <p:tavLst>
                                        <p:tav tm="0">
                                          <p:val>
                                            <p:strVal val="ppt_y"/>
                                          </p:val>
                                        </p:tav>
                                        <p:tav tm="100000">
                                          <p:val>
                                            <p:strVal val="1+ppt_h/2"/>
                                          </p:val>
                                        </p:tav>
                                      </p:tavLst>
                                    </p:anim>
                                    <p:set>
                                      <p:cBhvr>
                                        <p:cTn id="12" dur="1" fill="hold">
                                          <p:stCondLst>
                                            <p:cond delay="499"/>
                                          </p:stCondLst>
                                        </p:cTn>
                                        <p:tgtEl>
                                          <p:spTgt spid="409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2"/>
                                        </p:tgtEl>
                                        <p:attrNameLst>
                                          <p:attrName>ppt_x</p:attrName>
                                        </p:attrNameLst>
                                      </p:cBhvr>
                                      <p:tavLst>
                                        <p:tav tm="0">
                                          <p:val>
                                            <p:strVal val="ppt_x"/>
                                          </p:val>
                                        </p:tav>
                                        <p:tav tm="100000">
                                          <p:val>
                                            <p:strVal val="ppt_x"/>
                                          </p:val>
                                        </p:tav>
                                      </p:tavLst>
                                    </p:anim>
                                    <p:anim calcmode="lin" valueType="num">
                                      <p:cBhvr additive="base">
                                        <p:cTn id="15" dur="500"/>
                                        <p:tgtEl>
                                          <p:spTgt spid="2"/>
                                        </p:tgtEl>
                                        <p:attrNameLst>
                                          <p:attrName>ppt_y</p:attrName>
                                        </p:attrNameLst>
                                      </p:cBhvr>
                                      <p:tavLst>
                                        <p:tav tm="0">
                                          <p:val>
                                            <p:strVal val="ppt_y"/>
                                          </p:val>
                                        </p:tav>
                                        <p:tav tm="100000">
                                          <p:val>
                                            <p:strVal val="1+ppt_h/2"/>
                                          </p:val>
                                        </p:tav>
                                      </p:tavLst>
                                    </p:anim>
                                    <p:set>
                                      <p:cBhvr>
                                        <p:cTn id="16" dur="1" fill="hold">
                                          <p:stCondLst>
                                            <p:cond delay="499"/>
                                          </p:stCondLst>
                                        </p:cTn>
                                        <p:tgtEl>
                                          <p:spTgt spid="2"/>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04"/>
                                        </p:tgtEl>
                                        <p:attrNameLst>
                                          <p:attrName>style.visibility</p:attrName>
                                        </p:attrNameLst>
                                      </p:cBhvr>
                                      <p:to>
                                        <p:strVal val="visible"/>
                                      </p:to>
                                    </p:set>
                                    <p:anim calcmode="lin" valueType="num">
                                      <p:cBhvr additive="base">
                                        <p:cTn id="23" dur="500" fill="hold"/>
                                        <p:tgtEl>
                                          <p:spTgt spid="4104"/>
                                        </p:tgtEl>
                                        <p:attrNameLst>
                                          <p:attrName>ppt_x</p:attrName>
                                        </p:attrNameLst>
                                      </p:cBhvr>
                                      <p:tavLst>
                                        <p:tav tm="0">
                                          <p:val>
                                            <p:strVal val="#ppt_x"/>
                                          </p:val>
                                        </p:tav>
                                        <p:tav tm="100000">
                                          <p:val>
                                            <p:strVal val="#ppt_x"/>
                                          </p:val>
                                        </p:tav>
                                      </p:tavLst>
                                    </p:anim>
                                    <p:anim calcmode="lin" valueType="num">
                                      <p:cBhvr additive="base">
                                        <p:cTn id="24"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42" y="0"/>
            <a:ext cx="24384000" cy="13716000"/>
          </a:xfrm>
          <a:prstGeom prst="rect">
            <a:avLst/>
          </a:prstGeom>
        </p:spPr>
      </p:pic>
      <p:sp>
        <p:nvSpPr>
          <p:cNvPr id="6" name="Shape 99"/>
          <p:cNvSpPr/>
          <p:nvPr/>
        </p:nvSpPr>
        <p:spPr>
          <a:xfrm>
            <a:off x="996889" y="4155745"/>
            <a:ext cx="22390222" cy="324319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9600" dirty="0">
                <a:solidFill>
                  <a:schemeClr val="bg1"/>
                </a:solidFill>
                <a:latin typeface="Work Sans" charset="0"/>
                <a:ea typeface="Work Sans" charset="0"/>
                <a:cs typeface="Work Sans" charset="0"/>
              </a:rPr>
              <a:t>5. Plan de calidad – Iniciativa de datos abiertos</a:t>
            </a:r>
          </a:p>
        </p:txBody>
      </p:sp>
      <p:sp>
        <p:nvSpPr>
          <p:cNvPr id="7" name="Shape 99"/>
          <p:cNvSpPr/>
          <p:nvPr/>
        </p:nvSpPr>
        <p:spPr>
          <a:xfrm>
            <a:off x="996889" y="7399705"/>
            <a:ext cx="16742470" cy="218136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endParaRPr lang="es-ES_tradnl" sz="12300" b="0">
              <a:solidFill>
                <a:schemeClr val="bg1"/>
              </a:solidFill>
              <a:latin typeface="Work Sans Light" charset="0"/>
              <a:ea typeface="Work Sans Light" charset="0"/>
              <a:cs typeface="Work Sans Light" charset="0"/>
            </a:endParaRPr>
          </a:p>
        </p:txBody>
      </p:sp>
    </p:spTree>
    <p:extLst>
      <p:ext uri="{BB962C8B-B14F-4D97-AF65-F5344CB8AC3E}">
        <p14:creationId xmlns:p14="http://schemas.microsoft.com/office/powerpoint/2010/main" val="3346039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73188" b="75002"/>
          <a:stretch/>
        </p:blipFill>
        <p:spPr>
          <a:xfrm>
            <a:off x="0" y="0"/>
            <a:ext cx="6537758" cy="3428779"/>
          </a:xfrm>
          <a:prstGeom prst="rect">
            <a:avLst/>
          </a:prstGeom>
        </p:spPr>
      </p:pic>
      <p:sp>
        <p:nvSpPr>
          <p:cNvPr id="3" name="Rectángulo 2"/>
          <p:cNvSpPr/>
          <p:nvPr/>
        </p:nvSpPr>
        <p:spPr>
          <a:xfrm>
            <a:off x="1689100" y="5333029"/>
            <a:ext cx="21005800" cy="4154984"/>
          </a:xfrm>
          <a:prstGeom prst="rect">
            <a:avLst/>
          </a:prstGeom>
        </p:spPr>
        <p:txBody>
          <a:bodyPr wrap="square">
            <a:spAutoFit/>
          </a:bodyPr>
          <a:lstStyle/>
          <a:p>
            <a:r>
              <a:rPr lang="es-CO" sz="6600" dirty="0"/>
              <a:t>Establecer una estrategia en la cuál se defina la responsabilidad, la secuencia de ejecución e interacción de los procesos para la Gestión de la Calidad de los Metadatos y Datos del portal de datos abiertos del estado colombiano</a:t>
            </a:r>
            <a:endParaRPr lang="es-CO" sz="6000" dirty="0"/>
          </a:p>
        </p:txBody>
      </p:sp>
      <p:sp>
        <p:nvSpPr>
          <p:cNvPr id="8" name="Shape 99"/>
          <p:cNvSpPr/>
          <p:nvPr/>
        </p:nvSpPr>
        <p:spPr>
          <a:xfrm>
            <a:off x="6886114" y="1041526"/>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Plan de calidad de datos</a:t>
            </a:r>
            <a:endParaRPr lang="es-ES_tradnl" sz="8800" b="0" dirty="0">
              <a:solidFill>
                <a:srgbClr val="54297F"/>
              </a:solidFill>
              <a:latin typeface="+mj-lt"/>
              <a:ea typeface="Work Sans" charset="0"/>
              <a:cs typeface="Work Sans" charset="0"/>
            </a:endParaRPr>
          </a:p>
        </p:txBody>
      </p:sp>
      <p:sp>
        <p:nvSpPr>
          <p:cNvPr id="9" name="Shape 99"/>
          <p:cNvSpPr/>
          <p:nvPr/>
        </p:nvSpPr>
        <p:spPr>
          <a:xfrm>
            <a:off x="6886114" y="2238900"/>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Objetivo</a:t>
            </a:r>
          </a:p>
        </p:txBody>
      </p:sp>
    </p:spTree>
    <p:extLst>
      <p:ext uri="{BB962C8B-B14F-4D97-AF65-F5344CB8AC3E}">
        <p14:creationId xmlns:p14="http://schemas.microsoft.com/office/powerpoint/2010/main" val="133812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73188" b="75002"/>
          <a:stretch/>
        </p:blipFill>
        <p:spPr>
          <a:xfrm>
            <a:off x="0" y="0"/>
            <a:ext cx="6537758" cy="3428779"/>
          </a:xfrm>
          <a:prstGeom prst="rect">
            <a:avLst/>
          </a:prstGeom>
        </p:spPr>
      </p:pic>
      <p:sp>
        <p:nvSpPr>
          <p:cNvPr id="8" name="Shape 99"/>
          <p:cNvSpPr/>
          <p:nvPr/>
        </p:nvSpPr>
        <p:spPr>
          <a:xfrm>
            <a:off x="6886114" y="1041526"/>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Plan de calidad de datos</a:t>
            </a:r>
            <a:endParaRPr lang="es-ES_tradnl" sz="8800" b="0" dirty="0">
              <a:solidFill>
                <a:srgbClr val="54297F"/>
              </a:solidFill>
              <a:latin typeface="+mj-lt"/>
              <a:ea typeface="Work Sans" charset="0"/>
              <a:cs typeface="Work Sans" charset="0"/>
            </a:endParaRPr>
          </a:p>
        </p:txBody>
      </p:sp>
      <p:sp>
        <p:nvSpPr>
          <p:cNvPr id="9" name="Shape 99"/>
          <p:cNvSpPr/>
          <p:nvPr/>
        </p:nvSpPr>
        <p:spPr>
          <a:xfrm>
            <a:off x="6886114" y="2238900"/>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Fases</a:t>
            </a:r>
          </a:p>
        </p:txBody>
      </p:sp>
      <p:graphicFrame>
        <p:nvGraphicFramePr>
          <p:cNvPr id="6" name="Diagrama 5"/>
          <p:cNvGraphicFramePr/>
          <p:nvPr>
            <p:extLst>
              <p:ext uri="{D42A27DB-BD31-4B8C-83A1-F6EECF244321}">
                <p14:modId xmlns:p14="http://schemas.microsoft.com/office/powerpoint/2010/main" val="2515039069"/>
              </p:ext>
            </p:extLst>
          </p:nvPr>
        </p:nvGraphicFramePr>
        <p:xfrm>
          <a:off x="2273301" y="3733800"/>
          <a:ext cx="19837399" cy="9774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0449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73188" b="75002"/>
          <a:stretch/>
        </p:blipFill>
        <p:spPr>
          <a:xfrm>
            <a:off x="0" y="0"/>
            <a:ext cx="6537758" cy="3428779"/>
          </a:xfrm>
          <a:prstGeom prst="rect">
            <a:avLst/>
          </a:prstGeom>
        </p:spPr>
      </p:pic>
      <p:sp>
        <p:nvSpPr>
          <p:cNvPr id="8" name="Shape 99"/>
          <p:cNvSpPr/>
          <p:nvPr/>
        </p:nvSpPr>
        <p:spPr>
          <a:xfrm>
            <a:off x="6886114" y="1041526"/>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Plan de calidad de datos</a:t>
            </a:r>
            <a:endParaRPr lang="es-ES_tradnl" sz="8800" b="0" dirty="0">
              <a:solidFill>
                <a:srgbClr val="54297F"/>
              </a:solidFill>
              <a:latin typeface="+mj-lt"/>
              <a:ea typeface="Work Sans" charset="0"/>
              <a:cs typeface="Work Sans" charset="0"/>
            </a:endParaRPr>
          </a:p>
        </p:txBody>
      </p:sp>
      <p:sp>
        <p:nvSpPr>
          <p:cNvPr id="9" name="Shape 99"/>
          <p:cNvSpPr/>
          <p:nvPr/>
        </p:nvSpPr>
        <p:spPr>
          <a:xfrm>
            <a:off x="6886114" y="2238900"/>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Ejecución de la calidad</a:t>
            </a:r>
          </a:p>
        </p:txBody>
      </p:sp>
      <p:graphicFrame>
        <p:nvGraphicFramePr>
          <p:cNvPr id="7" name="Diagrama 6"/>
          <p:cNvGraphicFramePr/>
          <p:nvPr>
            <p:extLst>
              <p:ext uri="{D42A27DB-BD31-4B8C-83A1-F6EECF244321}">
                <p14:modId xmlns:p14="http://schemas.microsoft.com/office/powerpoint/2010/main" val="2567710095"/>
              </p:ext>
            </p:extLst>
          </p:nvPr>
        </p:nvGraphicFramePr>
        <p:xfrm>
          <a:off x="1597432" y="3280079"/>
          <a:ext cx="22481768" cy="10791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272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42" y="0"/>
            <a:ext cx="24384000" cy="13716000"/>
          </a:xfrm>
          <a:prstGeom prst="rect">
            <a:avLst/>
          </a:prstGeom>
        </p:spPr>
      </p:pic>
      <p:sp>
        <p:nvSpPr>
          <p:cNvPr id="6" name="Shape 99"/>
          <p:cNvSpPr/>
          <p:nvPr/>
        </p:nvSpPr>
        <p:spPr>
          <a:xfrm>
            <a:off x="996889" y="4155745"/>
            <a:ext cx="22390222" cy="324319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9600" dirty="0">
                <a:solidFill>
                  <a:schemeClr val="bg1"/>
                </a:solidFill>
                <a:latin typeface="Work Sans" charset="0"/>
                <a:ea typeface="Work Sans" charset="0"/>
                <a:cs typeface="Work Sans" charset="0"/>
              </a:rPr>
              <a:t>6. ¿Qué hacer y que no hacer?</a:t>
            </a:r>
          </a:p>
          <a:p>
            <a:r>
              <a:rPr lang="es-ES_tradnl" sz="9600" dirty="0">
                <a:solidFill>
                  <a:schemeClr val="bg1"/>
                </a:solidFill>
                <a:latin typeface="Work Sans" charset="0"/>
                <a:ea typeface="Work Sans" charset="0"/>
                <a:cs typeface="Work Sans" charset="0"/>
              </a:rPr>
              <a:t>Ejemplos prácticos</a:t>
            </a:r>
          </a:p>
        </p:txBody>
      </p:sp>
      <p:sp>
        <p:nvSpPr>
          <p:cNvPr id="7" name="Shape 99"/>
          <p:cNvSpPr/>
          <p:nvPr/>
        </p:nvSpPr>
        <p:spPr>
          <a:xfrm>
            <a:off x="996889" y="7399705"/>
            <a:ext cx="16742470" cy="218136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endParaRPr lang="es-ES_tradnl" sz="12300" b="0">
              <a:solidFill>
                <a:schemeClr val="bg1"/>
              </a:solidFill>
              <a:latin typeface="Work Sans Light" charset="0"/>
              <a:ea typeface="Work Sans Light" charset="0"/>
              <a:cs typeface="Work Sans Light" charset="0"/>
            </a:endParaRPr>
          </a:p>
        </p:txBody>
      </p:sp>
    </p:spTree>
    <p:extLst>
      <p:ext uri="{BB962C8B-B14F-4D97-AF65-F5344CB8AC3E}">
        <p14:creationId xmlns:p14="http://schemas.microsoft.com/office/powerpoint/2010/main" val="187965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73188" b="75002"/>
          <a:stretch/>
        </p:blipFill>
        <p:spPr>
          <a:xfrm>
            <a:off x="0" y="0"/>
            <a:ext cx="6537758" cy="3428779"/>
          </a:xfrm>
          <a:prstGeom prst="rect">
            <a:avLst/>
          </a:prstGeom>
        </p:spPr>
      </p:pic>
      <p:sp>
        <p:nvSpPr>
          <p:cNvPr id="5" name="Shape 99"/>
          <p:cNvSpPr/>
          <p:nvPr/>
        </p:nvSpPr>
        <p:spPr>
          <a:xfrm>
            <a:off x="6733714" y="460027"/>
            <a:ext cx="13954585" cy="1642755"/>
          </a:xfrm>
          <a:prstGeom prst="rect">
            <a:avLst/>
          </a:prstGeom>
          <a:ln w="12700">
            <a:miter lim="400000"/>
          </a:ln>
          <a:extLst>
            <a:ext uri="{C572A759-6A51-4108-AA02-DFA0A04FC94B}">
              <ma14:wrappingTextBoxFlag xmlns="" xmlns:ma14="http://schemas.microsoft.com/office/mac/drawingml/2011/main"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dirty="0">
                <a:solidFill>
                  <a:schemeClr val="accent6">
                    <a:lumMod val="75000"/>
                  </a:schemeClr>
                </a:solidFill>
                <a:latin typeface="+mj-lt"/>
                <a:ea typeface="Work Sans" charset="0"/>
                <a:cs typeface="Work Sans" charset="0"/>
              </a:rPr>
              <a:t>¿Qué hacer y que no hacer?</a:t>
            </a:r>
            <a:endParaRPr lang="es-ES_tradnl" sz="8800" b="0" dirty="0">
              <a:solidFill>
                <a:srgbClr val="54297F"/>
              </a:solidFill>
              <a:latin typeface="+mj-lt"/>
              <a:ea typeface="Work Sans" charset="0"/>
              <a:cs typeface="Work Sans" charset="0"/>
            </a:endParaRPr>
          </a:p>
        </p:txBody>
      </p:sp>
      <p:sp>
        <p:nvSpPr>
          <p:cNvPr id="6" name="Shape 99"/>
          <p:cNvSpPr/>
          <p:nvPr/>
        </p:nvSpPr>
        <p:spPr>
          <a:xfrm>
            <a:off x="11178237" y="1589181"/>
            <a:ext cx="10446736" cy="1027202"/>
          </a:xfrm>
          <a:prstGeom prst="rect">
            <a:avLst/>
          </a:prstGeom>
          <a:ln w="12700">
            <a:miter lim="400000"/>
          </a:ln>
          <a:extLst>
            <a:ext uri="{C572A759-6A51-4108-AA02-DFA0A04FC94B}">
              <ma14:wrappingTextBoxFlag xmlns="" xmlns:ma14="http://schemas.microsoft.com/office/mac/drawingml/2011/main"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defTabSz="821531"/>
            <a:r>
              <a:rPr lang="es-CO" sz="4800" b="0" dirty="0">
                <a:solidFill>
                  <a:srgbClr val="7030A0"/>
                </a:solidFill>
                <a:sym typeface="Helvetica Light"/>
              </a:rPr>
              <a:t>Recomendaciones generales </a:t>
            </a:r>
            <a:endParaRPr lang="es-CO" sz="4800" b="0" dirty="0">
              <a:solidFill>
                <a:srgbClr val="000000"/>
              </a:solidFill>
              <a:sym typeface="Helvetica Light"/>
            </a:endParaRPr>
          </a:p>
        </p:txBody>
      </p:sp>
      <p:sp>
        <p:nvSpPr>
          <p:cNvPr id="10" name="CuadroTexto 9"/>
          <p:cNvSpPr txBox="1"/>
          <p:nvPr/>
        </p:nvSpPr>
        <p:spPr>
          <a:xfrm>
            <a:off x="1723479" y="2785917"/>
            <a:ext cx="20389174" cy="86081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indent="-685800" algn="l">
              <a:buFont typeface="Arial" panose="020B0604020202020204" pitchFamily="34" charset="0"/>
              <a:buChar char="•"/>
            </a:pPr>
            <a:endParaRPr lang="es-CO" dirty="0"/>
          </a:p>
          <a:p>
            <a:pPr marL="685800" indent="-685800" algn="l">
              <a:buFont typeface="Arial" panose="020B0604020202020204" pitchFamily="34" charset="0"/>
              <a:buChar char="•"/>
            </a:pPr>
            <a:r>
              <a:rPr lang="es-CO" dirty="0"/>
              <a:t>La escritura normal utiliza habitualmente las letras minúsculas</a:t>
            </a:r>
          </a:p>
          <a:p>
            <a:pPr algn="l"/>
            <a:endParaRPr lang="es-CO" dirty="0"/>
          </a:p>
          <a:p>
            <a:pPr marL="685800" indent="-685800" algn="l">
              <a:buFont typeface="Arial" panose="020B0604020202020204" pitchFamily="34" charset="0"/>
              <a:buChar char="•"/>
            </a:pPr>
            <a:r>
              <a:rPr lang="es-CO" dirty="0"/>
              <a:t>Las letras </a:t>
            </a:r>
            <a:r>
              <a:rPr lang="es-CO" b="1" dirty="0"/>
              <a:t>mayúsculas</a:t>
            </a:r>
            <a:r>
              <a:rPr lang="es-CO" dirty="0"/>
              <a:t> deben escribirse con tilde, si les corresponde</a:t>
            </a:r>
          </a:p>
          <a:p>
            <a:pPr marL="685800" indent="-685800" algn="l">
              <a:buFont typeface="Arial" panose="020B0604020202020204" pitchFamily="34" charset="0"/>
              <a:buChar char="•"/>
            </a:pPr>
            <a:endParaRPr lang="es-CO" dirty="0"/>
          </a:p>
          <a:p>
            <a:pPr marL="685800" indent="-685800" algn="l">
              <a:buFont typeface="Arial" panose="020B0604020202020204" pitchFamily="34" charset="0"/>
              <a:buChar char="•"/>
            </a:pPr>
            <a:r>
              <a:rPr lang="es-CO" dirty="0"/>
              <a:t>La información de título y descripción debe ser complementaria y  dar en pocas palabras datos relevantes sobre la información a consultar</a:t>
            </a:r>
          </a:p>
          <a:p>
            <a:pPr marL="685800" indent="-685800" algn="l">
              <a:buFont typeface="Arial" panose="020B0604020202020204" pitchFamily="34" charset="0"/>
              <a:buChar char="•"/>
            </a:pPr>
            <a:endParaRPr lang="es-CO" dirty="0"/>
          </a:p>
          <a:p>
            <a:pPr marL="685800" indent="-685800" algn="l">
              <a:buFont typeface="Arial" panose="020B0604020202020204" pitchFamily="34" charset="0"/>
              <a:buChar char="•"/>
            </a:pPr>
            <a:r>
              <a:rPr lang="es-CO" dirty="0"/>
              <a:t>Las siglas se deben usar siempre y cuando se explique de qué se trata </a:t>
            </a:r>
          </a:p>
        </p:txBody>
      </p:sp>
    </p:spTree>
    <p:extLst>
      <p:ext uri="{BB962C8B-B14F-4D97-AF65-F5344CB8AC3E}">
        <p14:creationId xmlns:p14="http://schemas.microsoft.com/office/powerpoint/2010/main" val="425475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83"/>
            <a:ext cx="24384000" cy="13716000"/>
          </a:xfrm>
          <a:prstGeom prst="rect">
            <a:avLst/>
          </a:prstGeom>
        </p:spPr>
      </p:pic>
      <p:sp>
        <p:nvSpPr>
          <p:cNvPr id="4" name="Shape 99"/>
          <p:cNvSpPr/>
          <p:nvPr/>
        </p:nvSpPr>
        <p:spPr>
          <a:xfrm>
            <a:off x="6733715" y="460028"/>
            <a:ext cx="12265486"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8800" dirty="0">
                <a:solidFill>
                  <a:srgbClr val="54297F"/>
                </a:solidFill>
                <a:latin typeface="+mj-lt"/>
                <a:ea typeface="Work Sans" charset="0"/>
                <a:cs typeface="Work Sans" charset="0"/>
              </a:rPr>
              <a:t>Agenda</a:t>
            </a:r>
            <a:endParaRPr lang="es-ES_tradnl" sz="8800" b="0" dirty="0">
              <a:solidFill>
                <a:srgbClr val="54297F"/>
              </a:solidFill>
              <a:latin typeface="+mj-lt"/>
              <a:ea typeface="Work Sans" charset="0"/>
              <a:cs typeface="Work Sans" charset="0"/>
            </a:endParaRPr>
          </a:p>
        </p:txBody>
      </p:sp>
      <p:sp>
        <p:nvSpPr>
          <p:cNvPr id="5" name="Shape 99"/>
          <p:cNvSpPr/>
          <p:nvPr/>
        </p:nvSpPr>
        <p:spPr>
          <a:xfrm>
            <a:off x="6729927" y="1545952"/>
            <a:ext cx="10916570"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8800" b="0" dirty="0">
                <a:solidFill>
                  <a:srgbClr val="54297F"/>
                </a:solidFill>
                <a:latin typeface="+mj-lt"/>
                <a:ea typeface="Work Sans" charset="0"/>
                <a:cs typeface="Work Sans" charset="0"/>
              </a:rPr>
              <a:t>Taller</a:t>
            </a:r>
          </a:p>
        </p:txBody>
      </p:sp>
      <p:sp>
        <p:nvSpPr>
          <p:cNvPr id="9" name="CuadroTexto 8"/>
          <p:cNvSpPr txBox="1"/>
          <p:nvPr/>
        </p:nvSpPr>
        <p:spPr>
          <a:xfrm>
            <a:off x="3735963" y="3936118"/>
            <a:ext cx="18260990" cy="800218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914400" lvl="0" indent="-914400" algn="l">
              <a:buClr>
                <a:srgbClr val="592F82"/>
              </a:buClr>
              <a:buFont typeface="+mj-lt"/>
              <a:buAutoNum type="arabicPeriod"/>
            </a:pPr>
            <a:r>
              <a:rPr lang="es-ES" dirty="0">
                <a:latin typeface="+mj-lt"/>
              </a:rPr>
              <a:t>Objetivos</a:t>
            </a:r>
          </a:p>
          <a:p>
            <a:pPr marL="914400" indent="-914400" algn="l">
              <a:buClr>
                <a:srgbClr val="592F82"/>
              </a:buClr>
              <a:buFont typeface="+mj-lt"/>
              <a:buAutoNum type="arabicPeriod"/>
            </a:pPr>
            <a:r>
              <a:rPr lang="es-CO" dirty="0"/>
              <a:t>Introducción general a datos abiertos</a:t>
            </a:r>
          </a:p>
          <a:p>
            <a:pPr marL="914400" indent="-914400" algn="l">
              <a:buClr>
                <a:srgbClr val="592F82"/>
              </a:buClr>
              <a:buFont typeface="+mj-lt"/>
              <a:buAutoNum type="arabicPeriod"/>
            </a:pPr>
            <a:r>
              <a:rPr lang="es-CO" dirty="0"/>
              <a:t>¿Cuáles son los criterios de calidad de los datos abiertos?</a:t>
            </a:r>
          </a:p>
          <a:p>
            <a:pPr marL="914400" indent="-914400" algn="l">
              <a:buClr>
                <a:srgbClr val="592F82"/>
              </a:buClr>
              <a:buFont typeface="+mj-lt"/>
              <a:buAutoNum type="arabicPeriod"/>
            </a:pPr>
            <a:r>
              <a:rPr lang="es-CO" dirty="0"/>
              <a:t>Calidad de los datos abiertos: Herramientas para la calidad de los datos</a:t>
            </a:r>
          </a:p>
          <a:p>
            <a:pPr marL="914400" indent="-914400" algn="l">
              <a:buClr>
                <a:srgbClr val="592F82"/>
              </a:buClr>
              <a:buFont typeface="+mj-lt"/>
              <a:buAutoNum type="arabicPeriod"/>
            </a:pPr>
            <a:r>
              <a:rPr lang="es-CO" dirty="0"/>
              <a:t>Qué hacer y qué no hacer. Ejemplos prácticos</a:t>
            </a:r>
          </a:p>
          <a:p>
            <a:pPr marL="914400" indent="-914400" algn="l">
              <a:buClr>
                <a:srgbClr val="592F82"/>
              </a:buClr>
              <a:buFont typeface="+mj-lt"/>
              <a:buAutoNum type="arabicPeriod"/>
            </a:pPr>
            <a:r>
              <a:rPr lang="es-CO" dirty="0"/>
              <a:t>Hacia la calidad en los datos abiertos de Colombia - Sello de la excelencia</a:t>
            </a:r>
          </a:p>
          <a:p>
            <a:pPr marL="914400" indent="-914400" algn="l">
              <a:buClr>
                <a:srgbClr val="592F82"/>
              </a:buClr>
              <a:buFont typeface="+mj-lt"/>
              <a:buAutoNum type="arabicPeriod"/>
            </a:pPr>
            <a:r>
              <a:rPr lang="es-CO" dirty="0"/>
              <a:t>Plan de calidad – iniciativa de datos abiertos</a:t>
            </a:r>
          </a:p>
          <a:p>
            <a:pPr marL="914400" lvl="0" indent="-914400" algn="l">
              <a:buFont typeface="+mj-lt"/>
              <a:buAutoNum type="arabicPeriod"/>
            </a:pPr>
            <a:endParaRPr lang="es-ES" dirty="0">
              <a:latin typeface="+mj-lt"/>
            </a:endParaRPr>
          </a:p>
        </p:txBody>
      </p:sp>
    </p:spTree>
    <p:extLst>
      <p:ext uri="{BB962C8B-B14F-4D97-AF65-F5344CB8AC3E}">
        <p14:creationId xmlns:p14="http://schemas.microsoft.com/office/powerpoint/2010/main" val="163863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73188" b="75002"/>
          <a:stretch/>
        </p:blipFill>
        <p:spPr>
          <a:xfrm>
            <a:off x="0" y="0"/>
            <a:ext cx="6537758" cy="3428779"/>
          </a:xfrm>
          <a:prstGeom prst="rect">
            <a:avLst/>
          </a:prstGeom>
        </p:spPr>
      </p:pic>
      <p:sp>
        <p:nvSpPr>
          <p:cNvPr id="5" name="Shape 99"/>
          <p:cNvSpPr/>
          <p:nvPr/>
        </p:nvSpPr>
        <p:spPr>
          <a:xfrm>
            <a:off x="6733714" y="460027"/>
            <a:ext cx="13954585" cy="1642755"/>
          </a:xfrm>
          <a:prstGeom prst="rect">
            <a:avLst/>
          </a:prstGeom>
          <a:ln w="12700">
            <a:miter lim="400000"/>
          </a:ln>
          <a:extLst>
            <a:ext uri="{C572A759-6A51-4108-AA02-DFA0A04FC94B}">
              <ma14:wrappingTextBoxFlag xmlns="" xmlns:ma14="http://schemas.microsoft.com/office/mac/drawingml/2011/main"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dirty="0">
                <a:solidFill>
                  <a:schemeClr val="accent6">
                    <a:lumMod val="75000"/>
                  </a:schemeClr>
                </a:solidFill>
                <a:latin typeface="+mj-lt"/>
                <a:ea typeface="Work Sans" charset="0"/>
                <a:cs typeface="Work Sans" charset="0"/>
              </a:rPr>
              <a:t>¿Qué hacer y que no hacer?</a:t>
            </a:r>
            <a:endParaRPr lang="es-ES_tradnl" sz="8800" b="0" dirty="0">
              <a:solidFill>
                <a:srgbClr val="54297F"/>
              </a:solidFill>
              <a:latin typeface="+mj-lt"/>
              <a:ea typeface="Work Sans" charset="0"/>
              <a:cs typeface="Work Sans" charset="0"/>
            </a:endParaRPr>
          </a:p>
        </p:txBody>
      </p:sp>
      <p:sp>
        <p:nvSpPr>
          <p:cNvPr id="8" name="CuadroTexto 7"/>
          <p:cNvSpPr txBox="1"/>
          <p:nvPr/>
        </p:nvSpPr>
        <p:spPr>
          <a:xfrm>
            <a:off x="2273069" y="5691442"/>
            <a:ext cx="19663491"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dirty="0">
              <a:ln>
                <a:noFill/>
              </a:ln>
              <a:solidFill>
                <a:srgbClr val="000000"/>
              </a:solidFill>
              <a:effectLst/>
              <a:uFillTx/>
              <a:sym typeface="Helvetica Light"/>
            </a:endParaRPr>
          </a:p>
        </p:txBody>
      </p:sp>
      <p:pic>
        <p:nvPicPr>
          <p:cNvPr id="2" name="Imagen 1"/>
          <p:cNvPicPr>
            <a:picLocks noChangeAspect="1"/>
          </p:cNvPicPr>
          <p:nvPr/>
        </p:nvPicPr>
        <p:blipFill>
          <a:blip r:embed="rId3"/>
          <a:stretch>
            <a:fillRect/>
          </a:stretch>
        </p:blipFill>
        <p:spPr>
          <a:xfrm>
            <a:off x="11857422" y="5876994"/>
            <a:ext cx="1038095" cy="828571"/>
          </a:xfrm>
          <a:prstGeom prst="rect">
            <a:avLst/>
          </a:prstGeom>
        </p:spPr>
      </p:pic>
      <p:pic>
        <p:nvPicPr>
          <p:cNvPr id="3" name="Imagen 2"/>
          <p:cNvPicPr>
            <a:picLocks noChangeAspect="1"/>
          </p:cNvPicPr>
          <p:nvPr/>
        </p:nvPicPr>
        <p:blipFill>
          <a:blip r:embed="rId4"/>
          <a:stretch>
            <a:fillRect/>
          </a:stretch>
        </p:blipFill>
        <p:spPr>
          <a:xfrm>
            <a:off x="1814017" y="5937664"/>
            <a:ext cx="857143" cy="800000"/>
          </a:xfrm>
          <a:prstGeom prst="rect">
            <a:avLst/>
          </a:prstGeom>
        </p:spPr>
      </p:pic>
      <p:sp>
        <p:nvSpPr>
          <p:cNvPr id="12" name="CuadroTexto 11"/>
          <p:cNvSpPr txBox="1"/>
          <p:nvPr/>
        </p:nvSpPr>
        <p:spPr>
          <a:xfrm>
            <a:off x="3048000" y="5937664"/>
            <a:ext cx="7932978" cy="1129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Índice de información clasificada </a:t>
            </a:r>
          </a:p>
          <a:p>
            <a:pPr marL="0" marR="0" indent="0" algn="l"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dirty="0">
              <a:ln>
                <a:noFill/>
              </a:ln>
              <a:solidFill>
                <a:srgbClr val="000000"/>
              </a:solidFill>
              <a:effectLst/>
              <a:uFillTx/>
              <a:sym typeface="Helvetica Light"/>
            </a:endParaRPr>
          </a:p>
        </p:txBody>
      </p:sp>
      <p:sp>
        <p:nvSpPr>
          <p:cNvPr id="13" name="CuadroTexto 12"/>
          <p:cNvSpPr txBox="1"/>
          <p:nvPr/>
        </p:nvSpPr>
        <p:spPr>
          <a:xfrm>
            <a:off x="13711006" y="5691442"/>
            <a:ext cx="7977252"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Índice de información clasificada de la Gobernación de Boyacá  </a:t>
            </a:r>
          </a:p>
          <a:p>
            <a:pPr marL="0" marR="0" indent="0" algn="l"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dirty="0">
              <a:ln>
                <a:noFill/>
              </a:ln>
              <a:solidFill>
                <a:srgbClr val="000000"/>
              </a:solidFill>
              <a:effectLst/>
              <a:uFillTx/>
              <a:sym typeface="Helvetica Light"/>
            </a:endParaRPr>
          </a:p>
        </p:txBody>
      </p:sp>
      <p:pic>
        <p:nvPicPr>
          <p:cNvPr id="15" name="Imagen 14"/>
          <p:cNvPicPr>
            <a:picLocks noChangeAspect="1"/>
          </p:cNvPicPr>
          <p:nvPr/>
        </p:nvPicPr>
        <p:blipFill>
          <a:blip r:embed="rId4"/>
          <a:stretch>
            <a:fillRect/>
          </a:stretch>
        </p:blipFill>
        <p:spPr>
          <a:xfrm>
            <a:off x="1787828" y="8096904"/>
            <a:ext cx="857143" cy="800000"/>
          </a:xfrm>
          <a:prstGeom prst="rect">
            <a:avLst/>
          </a:prstGeom>
        </p:spPr>
      </p:pic>
      <p:sp>
        <p:nvSpPr>
          <p:cNvPr id="16" name="CuadroTexto 15"/>
          <p:cNvSpPr txBox="1"/>
          <p:nvPr/>
        </p:nvSpPr>
        <p:spPr>
          <a:xfrm>
            <a:off x="3048000" y="8465703"/>
            <a:ext cx="793297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IBR – Banco de la República </a:t>
            </a:r>
            <a:endParaRPr kumimoji="0" lang="es-CO" sz="3200" b="0" i="0" u="none" strike="noStrike" cap="none" spc="0" normalizeH="0" baseline="0" dirty="0">
              <a:ln>
                <a:noFill/>
              </a:ln>
              <a:solidFill>
                <a:srgbClr val="000000"/>
              </a:solidFill>
              <a:effectLst/>
              <a:uFillTx/>
              <a:sym typeface="Helvetica Light"/>
            </a:endParaRPr>
          </a:p>
        </p:txBody>
      </p:sp>
      <p:pic>
        <p:nvPicPr>
          <p:cNvPr id="17" name="Imagen 16"/>
          <p:cNvPicPr>
            <a:picLocks noChangeAspect="1"/>
          </p:cNvPicPr>
          <p:nvPr/>
        </p:nvPicPr>
        <p:blipFill>
          <a:blip r:embed="rId4"/>
          <a:stretch>
            <a:fillRect/>
          </a:stretch>
        </p:blipFill>
        <p:spPr>
          <a:xfrm>
            <a:off x="1814017" y="9410943"/>
            <a:ext cx="857143" cy="800000"/>
          </a:xfrm>
          <a:prstGeom prst="rect">
            <a:avLst/>
          </a:prstGeom>
        </p:spPr>
      </p:pic>
      <p:sp>
        <p:nvSpPr>
          <p:cNvPr id="18" name="CuadroTexto 17"/>
          <p:cNvSpPr txBox="1"/>
          <p:nvPr/>
        </p:nvSpPr>
        <p:spPr>
          <a:xfrm>
            <a:off x="3276731" y="9566536"/>
            <a:ext cx="7932978" cy="1129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Procesos Judiciales </a:t>
            </a:r>
          </a:p>
          <a:p>
            <a:pPr marL="0" marR="0" indent="0" algn="l"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dirty="0">
              <a:ln>
                <a:noFill/>
              </a:ln>
              <a:solidFill>
                <a:srgbClr val="000000"/>
              </a:solidFill>
              <a:effectLst/>
              <a:uFillTx/>
              <a:sym typeface="Helvetica Light"/>
            </a:endParaRPr>
          </a:p>
        </p:txBody>
      </p:sp>
      <p:pic>
        <p:nvPicPr>
          <p:cNvPr id="21" name="Imagen 20"/>
          <p:cNvPicPr>
            <a:picLocks noChangeAspect="1"/>
          </p:cNvPicPr>
          <p:nvPr/>
        </p:nvPicPr>
        <p:blipFill>
          <a:blip r:embed="rId4"/>
          <a:stretch>
            <a:fillRect/>
          </a:stretch>
        </p:blipFill>
        <p:spPr>
          <a:xfrm>
            <a:off x="1814017" y="6943803"/>
            <a:ext cx="857143" cy="800000"/>
          </a:xfrm>
          <a:prstGeom prst="rect">
            <a:avLst/>
          </a:prstGeom>
        </p:spPr>
      </p:pic>
      <p:sp>
        <p:nvSpPr>
          <p:cNvPr id="22" name="CuadroTexto 21"/>
          <p:cNvSpPr txBox="1"/>
          <p:nvPr/>
        </p:nvSpPr>
        <p:spPr>
          <a:xfrm>
            <a:off x="3048000" y="7190024"/>
            <a:ext cx="793297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Listado de hoteles</a:t>
            </a:r>
            <a:endParaRPr kumimoji="0" lang="es-CO" sz="3200" b="0" i="0" u="none" strike="noStrike" cap="none" spc="0" normalizeH="0" baseline="0" dirty="0">
              <a:ln>
                <a:noFill/>
              </a:ln>
              <a:solidFill>
                <a:srgbClr val="000000"/>
              </a:solidFill>
              <a:effectLst/>
              <a:uFillTx/>
              <a:sym typeface="Helvetica Light"/>
            </a:endParaRPr>
          </a:p>
        </p:txBody>
      </p:sp>
      <p:sp>
        <p:nvSpPr>
          <p:cNvPr id="23" name="CuadroTexto 22"/>
          <p:cNvSpPr txBox="1"/>
          <p:nvPr/>
        </p:nvSpPr>
        <p:spPr>
          <a:xfrm>
            <a:off x="13711006" y="6990943"/>
            <a:ext cx="7932978" cy="1129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Listado georreferenciado de hoteles del municipio de </a:t>
            </a:r>
            <a:r>
              <a:rPr lang="es-CO" sz="3200" dirty="0" err="1"/>
              <a:t>Guadas</a:t>
            </a:r>
            <a:r>
              <a:rPr lang="es-CO" sz="3200" dirty="0"/>
              <a:t>, Cundinamarca</a:t>
            </a:r>
            <a:endParaRPr kumimoji="0" lang="es-CO" sz="3200" b="0" i="0" u="none" strike="noStrike" cap="none" spc="0" normalizeH="0" baseline="0" dirty="0">
              <a:ln>
                <a:noFill/>
              </a:ln>
              <a:solidFill>
                <a:srgbClr val="000000"/>
              </a:solidFill>
              <a:effectLst/>
              <a:uFillTx/>
              <a:sym typeface="Helvetica Light"/>
            </a:endParaRPr>
          </a:p>
        </p:txBody>
      </p:sp>
      <p:pic>
        <p:nvPicPr>
          <p:cNvPr id="24" name="Imagen 23"/>
          <p:cNvPicPr>
            <a:picLocks noChangeAspect="1"/>
          </p:cNvPicPr>
          <p:nvPr/>
        </p:nvPicPr>
        <p:blipFill>
          <a:blip r:embed="rId3"/>
          <a:stretch>
            <a:fillRect/>
          </a:stretch>
        </p:blipFill>
        <p:spPr>
          <a:xfrm>
            <a:off x="11826943" y="7181360"/>
            <a:ext cx="1038095" cy="828571"/>
          </a:xfrm>
          <a:prstGeom prst="rect">
            <a:avLst/>
          </a:prstGeom>
        </p:spPr>
      </p:pic>
      <p:sp>
        <p:nvSpPr>
          <p:cNvPr id="26" name="CuadroTexto 25"/>
          <p:cNvSpPr txBox="1"/>
          <p:nvPr/>
        </p:nvSpPr>
        <p:spPr>
          <a:xfrm>
            <a:off x="13711005" y="8290444"/>
            <a:ext cx="7932978" cy="1129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Indicador Bancario de Referencia – Serie histórica</a:t>
            </a:r>
            <a:endParaRPr kumimoji="0" lang="es-CO" sz="3200" b="0" i="0" u="none" strike="noStrike" cap="none" spc="0" normalizeH="0" baseline="0" dirty="0">
              <a:ln>
                <a:noFill/>
              </a:ln>
              <a:solidFill>
                <a:srgbClr val="000000"/>
              </a:solidFill>
              <a:effectLst/>
              <a:uFillTx/>
              <a:sym typeface="Helvetica Light"/>
            </a:endParaRPr>
          </a:p>
        </p:txBody>
      </p:sp>
      <p:pic>
        <p:nvPicPr>
          <p:cNvPr id="27" name="Imagen 26"/>
          <p:cNvPicPr>
            <a:picLocks noChangeAspect="1"/>
          </p:cNvPicPr>
          <p:nvPr/>
        </p:nvPicPr>
        <p:blipFill>
          <a:blip r:embed="rId3"/>
          <a:stretch>
            <a:fillRect/>
          </a:stretch>
        </p:blipFill>
        <p:spPr>
          <a:xfrm>
            <a:off x="11826944" y="8394062"/>
            <a:ext cx="1038095" cy="828571"/>
          </a:xfrm>
          <a:prstGeom prst="rect">
            <a:avLst/>
          </a:prstGeom>
        </p:spPr>
      </p:pic>
      <p:pic>
        <p:nvPicPr>
          <p:cNvPr id="29" name="Imagen 28"/>
          <p:cNvPicPr>
            <a:picLocks noChangeAspect="1"/>
          </p:cNvPicPr>
          <p:nvPr/>
        </p:nvPicPr>
        <p:blipFill>
          <a:blip r:embed="rId3"/>
          <a:stretch>
            <a:fillRect/>
          </a:stretch>
        </p:blipFill>
        <p:spPr>
          <a:xfrm>
            <a:off x="11904733" y="9716827"/>
            <a:ext cx="1038095" cy="828571"/>
          </a:xfrm>
          <a:prstGeom prst="rect">
            <a:avLst/>
          </a:prstGeom>
        </p:spPr>
      </p:pic>
      <p:sp>
        <p:nvSpPr>
          <p:cNvPr id="30" name="CuadroTexto 29"/>
          <p:cNvSpPr txBox="1"/>
          <p:nvPr/>
        </p:nvSpPr>
        <p:spPr>
          <a:xfrm>
            <a:off x="13711005" y="9589945"/>
            <a:ext cx="7932978"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Procesos Judiciales en contra del municipio de Santiago de Cali  </a:t>
            </a:r>
          </a:p>
          <a:p>
            <a:pPr marL="0" marR="0" indent="0" algn="l"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dirty="0">
              <a:ln>
                <a:noFill/>
              </a:ln>
              <a:solidFill>
                <a:srgbClr val="000000"/>
              </a:solidFill>
              <a:effectLst/>
              <a:uFillTx/>
              <a:sym typeface="Helvetica Light"/>
            </a:endParaRPr>
          </a:p>
        </p:txBody>
      </p:sp>
      <p:sp>
        <p:nvSpPr>
          <p:cNvPr id="31" name="Shape 99"/>
          <p:cNvSpPr/>
          <p:nvPr/>
        </p:nvSpPr>
        <p:spPr>
          <a:xfrm>
            <a:off x="2341965" y="3522705"/>
            <a:ext cx="22738080" cy="111953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5400" b="0" dirty="0">
                <a:solidFill>
                  <a:srgbClr val="54297F"/>
                </a:solidFill>
                <a:latin typeface="+mj-lt"/>
                <a:ea typeface="Work Sans" charset="0"/>
                <a:cs typeface="Work Sans" charset="0"/>
              </a:rPr>
              <a:t>Ejemplos prácticos de descripciones que se pueden mejorar </a:t>
            </a:r>
          </a:p>
        </p:txBody>
      </p:sp>
      <p:pic>
        <p:nvPicPr>
          <p:cNvPr id="32" name="Imagen 31"/>
          <p:cNvPicPr>
            <a:picLocks noChangeAspect="1"/>
          </p:cNvPicPr>
          <p:nvPr/>
        </p:nvPicPr>
        <p:blipFill>
          <a:blip r:embed="rId4"/>
          <a:stretch>
            <a:fillRect/>
          </a:stretch>
        </p:blipFill>
        <p:spPr>
          <a:xfrm>
            <a:off x="1844497" y="10984535"/>
            <a:ext cx="857143" cy="800000"/>
          </a:xfrm>
          <a:prstGeom prst="rect">
            <a:avLst/>
          </a:prstGeom>
        </p:spPr>
      </p:pic>
      <p:sp>
        <p:nvSpPr>
          <p:cNvPr id="33" name="CuadroTexto 32"/>
          <p:cNvSpPr txBox="1"/>
          <p:nvPr/>
        </p:nvSpPr>
        <p:spPr>
          <a:xfrm>
            <a:off x="3184958" y="10973737"/>
            <a:ext cx="7932978"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ZONAS WIFI Y KIOSKOS VIVE DIGITAL DE COLOMBIA CON COORDENADAS </a:t>
            </a:r>
          </a:p>
          <a:p>
            <a:pPr marL="0" marR="0" indent="0" algn="l"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dirty="0">
              <a:ln>
                <a:noFill/>
              </a:ln>
              <a:solidFill>
                <a:srgbClr val="000000"/>
              </a:solidFill>
              <a:effectLst/>
              <a:uFillTx/>
              <a:sym typeface="Helvetica Light"/>
            </a:endParaRPr>
          </a:p>
        </p:txBody>
      </p:sp>
      <p:sp>
        <p:nvSpPr>
          <p:cNvPr id="34" name="CuadroTexto 33"/>
          <p:cNvSpPr txBox="1"/>
          <p:nvPr/>
        </p:nvSpPr>
        <p:spPr>
          <a:xfrm>
            <a:off x="13711005" y="10965321"/>
            <a:ext cx="7932978"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3200" dirty="0"/>
              <a:t>Zonas </a:t>
            </a:r>
            <a:r>
              <a:rPr lang="es-CO" sz="3200" dirty="0" err="1"/>
              <a:t>wifi</a:t>
            </a:r>
            <a:r>
              <a:rPr lang="es-CO" sz="3200" dirty="0"/>
              <a:t> y </a:t>
            </a:r>
            <a:r>
              <a:rPr lang="es-CO" sz="3200" dirty="0" err="1"/>
              <a:t>kioskos</a:t>
            </a:r>
            <a:r>
              <a:rPr lang="es-CO" sz="3200" dirty="0"/>
              <a:t> Vive Digital, de Colombia</a:t>
            </a:r>
          </a:p>
          <a:p>
            <a:pPr marL="0" marR="0" indent="0" algn="l"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dirty="0">
              <a:ln>
                <a:noFill/>
              </a:ln>
              <a:solidFill>
                <a:srgbClr val="000000"/>
              </a:solidFill>
              <a:effectLst/>
              <a:uFillTx/>
              <a:sym typeface="Helvetica Light"/>
            </a:endParaRPr>
          </a:p>
        </p:txBody>
      </p:sp>
      <p:pic>
        <p:nvPicPr>
          <p:cNvPr id="35" name="Imagen 34"/>
          <p:cNvPicPr>
            <a:picLocks noChangeAspect="1"/>
          </p:cNvPicPr>
          <p:nvPr/>
        </p:nvPicPr>
        <p:blipFill>
          <a:blip r:embed="rId3"/>
          <a:stretch>
            <a:fillRect/>
          </a:stretch>
        </p:blipFill>
        <p:spPr>
          <a:xfrm>
            <a:off x="11941310" y="11058847"/>
            <a:ext cx="1038095" cy="828571"/>
          </a:xfrm>
          <a:prstGeom prst="rect">
            <a:avLst/>
          </a:prstGeom>
        </p:spPr>
      </p:pic>
    </p:spTree>
    <p:extLst>
      <p:ext uri="{BB962C8B-B14F-4D97-AF65-F5344CB8AC3E}">
        <p14:creationId xmlns:p14="http://schemas.microsoft.com/office/powerpoint/2010/main" val="2891170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73188" b="75002"/>
          <a:stretch/>
        </p:blipFill>
        <p:spPr>
          <a:xfrm>
            <a:off x="0" y="0"/>
            <a:ext cx="6537758" cy="3428779"/>
          </a:xfrm>
          <a:prstGeom prst="rect">
            <a:avLst/>
          </a:prstGeom>
        </p:spPr>
      </p:pic>
      <p:sp>
        <p:nvSpPr>
          <p:cNvPr id="5" name="Shape 99"/>
          <p:cNvSpPr/>
          <p:nvPr/>
        </p:nvSpPr>
        <p:spPr>
          <a:xfrm>
            <a:off x="6733714" y="460027"/>
            <a:ext cx="13954585"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dirty="0">
                <a:solidFill>
                  <a:schemeClr val="accent6">
                    <a:lumMod val="75000"/>
                  </a:schemeClr>
                </a:solidFill>
                <a:latin typeface="+mj-lt"/>
                <a:ea typeface="Work Sans" charset="0"/>
                <a:cs typeface="Work Sans" charset="0"/>
              </a:rPr>
              <a:t>¿Qué hacer y que no hacer?</a:t>
            </a:r>
            <a:endParaRPr lang="es-ES_tradnl" sz="8800" b="0" dirty="0">
              <a:solidFill>
                <a:srgbClr val="54297F"/>
              </a:solidFill>
              <a:latin typeface="+mj-lt"/>
              <a:ea typeface="Work Sans" charset="0"/>
              <a:cs typeface="Work Sans" charset="0"/>
            </a:endParaRPr>
          </a:p>
        </p:txBody>
      </p:sp>
      <p:sp>
        <p:nvSpPr>
          <p:cNvPr id="8" name="CuadroTexto 7"/>
          <p:cNvSpPr txBox="1"/>
          <p:nvPr/>
        </p:nvSpPr>
        <p:spPr>
          <a:xfrm>
            <a:off x="2767225" y="4244781"/>
            <a:ext cx="7932978" cy="137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4000" dirty="0"/>
              <a:t>Parte numérico de inmuebles </a:t>
            </a:r>
          </a:p>
          <a:p>
            <a:pPr marL="0" marR="0" indent="0" algn="l" defTabSz="821531" rtl="0" fontAlgn="auto" latinLnBrk="0" hangingPunct="0">
              <a:lnSpc>
                <a:spcPct val="100000"/>
              </a:lnSpc>
              <a:spcBef>
                <a:spcPts val="0"/>
              </a:spcBef>
              <a:spcAft>
                <a:spcPts val="0"/>
              </a:spcAft>
              <a:buClrTx/>
              <a:buSzTx/>
              <a:buFontTx/>
              <a:buNone/>
              <a:tabLst/>
            </a:pPr>
            <a:endParaRPr kumimoji="0" lang="es-CO" sz="4000" b="0" i="0" u="none" strike="noStrike" cap="none" spc="0" normalizeH="0" baseline="0" dirty="0">
              <a:ln>
                <a:noFill/>
              </a:ln>
              <a:solidFill>
                <a:srgbClr val="000000"/>
              </a:solidFill>
              <a:effectLst/>
              <a:uFillTx/>
              <a:sym typeface="Helvetica Light"/>
            </a:endParaRPr>
          </a:p>
        </p:txBody>
      </p:sp>
      <p:sp>
        <p:nvSpPr>
          <p:cNvPr id="10" name="CuadroTexto 9"/>
          <p:cNvSpPr txBox="1"/>
          <p:nvPr/>
        </p:nvSpPr>
        <p:spPr>
          <a:xfrm>
            <a:off x="15752634" y="8716871"/>
            <a:ext cx="7932978" cy="137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4000" dirty="0"/>
              <a:t>Establecimientos formales DA.</a:t>
            </a:r>
          </a:p>
          <a:p>
            <a:pPr marL="0" marR="0" indent="0" algn="l" defTabSz="821531" rtl="0" fontAlgn="auto" latinLnBrk="0" hangingPunct="0">
              <a:lnSpc>
                <a:spcPct val="100000"/>
              </a:lnSpc>
              <a:spcBef>
                <a:spcPts val="0"/>
              </a:spcBef>
              <a:spcAft>
                <a:spcPts val="0"/>
              </a:spcAft>
              <a:buClrTx/>
              <a:buSzTx/>
              <a:buFontTx/>
              <a:buNone/>
              <a:tabLst/>
            </a:pPr>
            <a:endParaRPr kumimoji="0" lang="es-CO" sz="4000" b="0" i="0" u="none" strike="noStrike" cap="none" spc="0" normalizeH="0" baseline="0" dirty="0">
              <a:ln>
                <a:noFill/>
              </a:ln>
              <a:solidFill>
                <a:srgbClr val="000000"/>
              </a:solidFill>
              <a:effectLst/>
              <a:uFillTx/>
              <a:sym typeface="Helvetica Ligh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63" y="4625904"/>
            <a:ext cx="3692843" cy="3692843"/>
          </a:xfrm>
          <a:prstGeom prst="rect">
            <a:avLst/>
          </a:prstGeom>
        </p:spPr>
      </p:pic>
      <p:sp>
        <p:nvSpPr>
          <p:cNvPr id="11" name="Shape 99"/>
          <p:cNvSpPr/>
          <p:nvPr/>
        </p:nvSpPr>
        <p:spPr>
          <a:xfrm>
            <a:off x="11821245" y="1382911"/>
            <a:ext cx="14940195" cy="111953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5400" b="0" dirty="0">
                <a:solidFill>
                  <a:srgbClr val="54297F"/>
                </a:solidFill>
                <a:latin typeface="+mj-lt"/>
                <a:ea typeface="Work Sans" charset="0"/>
                <a:cs typeface="Work Sans" charset="0"/>
              </a:rPr>
              <a:t>Otros ejemplos</a:t>
            </a:r>
          </a:p>
        </p:txBody>
      </p:sp>
      <p:sp>
        <p:nvSpPr>
          <p:cNvPr id="12" name="CuadroTexto 11"/>
          <p:cNvSpPr txBox="1"/>
          <p:nvPr/>
        </p:nvSpPr>
        <p:spPr>
          <a:xfrm>
            <a:off x="1410850" y="8716871"/>
            <a:ext cx="9775310" cy="137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CO" sz="4000" dirty="0"/>
              <a:t>Visitas IVC a establecimientos de piscinas</a:t>
            </a:r>
          </a:p>
          <a:p>
            <a:pPr marL="0" marR="0" indent="0" algn="l" defTabSz="821531" rtl="0" fontAlgn="auto" latinLnBrk="0" hangingPunct="0">
              <a:lnSpc>
                <a:spcPct val="100000"/>
              </a:lnSpc>
              <a:spcBef>
                <a:spcPts val="0"/>
              </a:spcBef>
              <a:spcAft>
                <a:spcPts val="0"/>
              </a:spcAft>
              <a:buClrTx/>
              <a:buSzTx/>
              <a:buFontTx/>
              <a:buNone/>
              <a:tabLst/>
            </a:pPr>
            <a:endParaRPr kumimoji="0" lang="es-CO" sz="4000" b="0" i="0" u="none" strike="noStrike" cap="none" spc="0" normalizeH="0" baseline="0" dirty="0">
              <a:ln>
                <a:noFill/>
              </a:ln>
              <a:solidFill>
                <a:srgbClr val="000000"/>
              </a:solidFill>
              <a:effectLst/>
              <a:uFillTx/>
              <a:sym typeface="Helvetica Light"/>
            </a:endParaRPr>
          </a:p>
        </p:txBody>
      </p:sp>
      <p:sp>
        <p:nvSpPr>
          <p:cNvPr id="3" name="Rectángulo 2"/>
          <p:cNvSpPr/>
          <p:nvPr/>
        </p:nvSpPr>
        <p:spPr>
          <a:xfrm>
            <a:off x="14333151" y="4238640"/>
            <a:ext cx="7935185" cy="584775"/>
          </a:xfrm>
          <a:prstGeom prst="rect">
            <a:avLst/>
          </a:prstGeom>
        </p:spPr>
        <p:txBody>
          <a:bodyPr wrap="none">
            <a:spAutoFit/>
          </a:bodyPr>
          <a:lstStyle/>
          <a:p>
            <a:r>
              <a:rPr lang="es-CO" sz="3200" dirty="0"/>
              <a:t>SB359 2014 COMPLEMENTARIO - SEDE</a:t>
            </a:r>
          </a:p>
        </p:txBody>
      </p:sp>
      <p:sp>
        <p:nvSpPr>
          <p:cNvPr id="13" name="Rectángulo 12"/>
          <p:cNvSpPr/>
          <p:nvPr/>
        </p:nvSpPr>
        <p:spPr>
          <a:xfrm>
            <a:off x="18749948" y="6267221"/>
            <a:ext cx="1938351" cy="584775"/>
          </a:xfrm>
          <a:prstGeom prst="rect">
            <a:avLst/>
          </a:prstGeom>
        </p:spPr>
        <p:txBody>
          <a:bodyPr wrap="none">
            <a:spAutoFit/>
          </a:bodyPr>
          <a:lstStyle/>
          <a:p>
            <a:r>
              <a:rPr lang="es-CO" sz="3200" dirty="0"/>
              <a:t>Consumo</a:t>
            </a:r>
          </a:p>
        </p:txBody>
      </p:sp>
      <p:sp>
        <p:nvSpPr>
          <p:cNvPr id="14" name="Rectángulo 13"/>
          <p:cNvSpPr/>
          <p:nvPr/>
        </p:nvSpPr>
        <p:spPr>
          <a:xfrm>
            <a:off x="3058127" y="6409072"/>
            <a:ext cx="3334567" cy="584775"/>
          </a:xfrm>
          <a:prstGeom prst="rect">
            <a:avLst/>
          </a:prstGeom>
        </p:spPr>
        <p:txBody>
          <a:bodyPr wrap="none">
            <a:spAutoFit/>
          </a:bodyPr>
          <a:lstStyle/>
          <a:p>
            <a:r>
              <a:rPr lang="es-CO" sz="3200" dirty="0"/>
              <a:t>DPS UARIV APP</a:t>
            </a:r>
          </a:p>
        </p:txBody>
      </p:sp>
    </p:spTree>
    <p:extLst>
      <p:ext uri="{BB962C8B-B14F-4D97-AF65-F5344CB8AC3E}">
        <p14:creationId xmlns:p14="http://schemas.microsoft.com/office/powerpoint/2010/main" val="419140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42" y="0"/>
            <a:ext cx="24384000" cy="13716000"/>
          </a:xfrm>
          <a:prstGeom prst="rect">
            <a:avLst/>
          </a:prstGeom>
        </p:spPr>
      </p:pic>
      <p:sp>
        <p:nvSpPr>
          <p:cNvPr id="6" name="Shape 99"/>
          <p:cNvSpPr/>
          <p:nvPr/>
        </p:nvSpPr>
        <p:spPr>
          <a:xfrm>
            <a:off x="996889" y="4155745"/>
            <a:ext cx="22390222" cy="324319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9600" dirty="0">
                <a:solidFill>
                  <a:schemeClr val="bg1"/>
                </a:solidFill>
                <a:latin typeface="Work Sans" charset="0"/>
                <a:ea typeface="Work Sans" charset="0"/>
                <a:cs typeface="Work Sans" charset="0"/>
              </a:rPr>
              <a:t>7. Hacia la calidad de los datos en Colombia </a:t>
            </a:r>
          </a:p>
          <a:p>
            <a:r>
              <a:rPr lang="es-ES_tradnl" sz="9600" dirty="0">
                <a:solidFill>
                  <a:schemeClr val="bg1"/>
                </a:solidFill>
                <a:latin typeface="Work Sans" charset="0"/>
                <a:ea typeface="Work Sans" charset="0"/>
                <a:cs typeface="Work Sans" charset="0"/>
              </a:rPr>
              <a:t>Sello de la Excelencia</a:t>
            </a:r>
          </a:p>
        </p:txBody>
      </p:sp>
      <p:sp>
        <p:nvSpPr>
          <p:cNvPr id="7" name="Shape 99"/>
          <p:cNvSpPr/>
          <p:nvPr/>
        </p:nvSpPr>
        <p:spPr>
          <a:xfrm>
            <a:off x="996889" y="7399705"/>
            <a:ext cx="16742470" cy="218136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endParaRPr lang="es-ES_tradnl" sz="12300" b="0">
              <a:solidFill>
                <a:schemeClr val="bg1"/>
              </a:solidFill>
              <a:latin typeface="Work Sans Light" charset="0"/>
              <a:ea typeface="Work Sans Light" charset="0"/>
              <a:cs typeface="Work Sans Light" charset="0"/>
            </a:endParaRPr>
          </a:p>
        </p:txBody>
      </p:sp>
    </p:spTree>
    <p:extLst>
      <p:ext uri="{BB962C8B-B14F-4D97-AF65-F5344CB8AC3E}">
        <p14:creationId xmlns:p14="http://schemas.microsoft.com/office/powerpoint/2010/main" val="4119604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9"/>
          <p:cNvSpPr/>
          <p:nvPr/>
        </p:nvSpPr>
        <p:spPr>
          <a:xfrm>
            <a:off x="6733715" y="460027"/>
            <a:ext cx="12265486"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endParaRPr lang="es-ES_tradnl" sz="8800" b="0" dirty="0">
              <a:solidFill>
                <a:srgbClr val="54297F"/>
              </a:solidFill>
              <a:latin typeface="Work Sans" charset="0"/>
              <a:ea typeface="Work Sans" charset="0"/>
              <a:cs typeface="Work Sans" charset="0"/>
            </a:endParaRPr>
          </a:p>
        </p:txBody>
      </p:sp>
      <p:sp>
        <p:nvSpPr>
          <p:cNvPr id="10" name="Shape 99"/>
          <p:cNvSpPr/>
          <p:nvPr/>
        </p:nvSpPr>
        <p:spPr>
          <a:xfrm>
            <a:off x="6510302" y="460906"/>
            <a:ext cx="16453608" cy="231986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n-US" sz="6600" dirty="0">
                <a:solidFill>
                  <a:srgbClr val="54297F"/>
                </a:solidFill>
                <a:latin typeface="Bebas Neue" charset="0"/>
                <a:ea typeface="Bebas Neue" charset="0"/>
                <a:cs typeface="Bebas Neue" charset="0"/>
              </a:rPr>
              <a:t>Definici</a:t>
            </a:r>
            <a:r>
              <a:rPr lang="es-CO" sz="6600" dirty="0">
                <a:solidFill>
                  <a:schemeClr val="accent6">
                    <a:lumMod val="75000"/>
                  </a:schemeClr>
                </a:solidFill>
                <a:ea typeface="Bebas Neue" charset="0"/>
                <a:cs typeface="Bebas Neue" charset="0"/>
              </a:rPr>
              <a:t>ón</a:t>
            </a:r>
            <a:r>
              <a:rPr lang="en-US" sz="6600" dirty="0">
                <a:solidFill>
                  <a:srgbClr val="54297F"/>
                </a:solidFill>
                <a:latin typeface="Bebas Neue" charset="0"/>
                <a:ea typeface="Bebas Neue" charset="0"/>
                <a:cs typeface="Bebas Neue" charset="0"/>
              </a:rPr>
              <a:t> d</a:t>
            </a:r>
            <a:r>
              <a:rPr lang="es-ES" sz="6600" dirty="0">
                <a:solidFill>
                  <a:srgbClr val="54297F"/>
                </a:solidFill>
                <a:latin typeface="Bebas Neue" charset="0"/>
                <a:ea typeface="Bebas Neue" charset="0"/>
                <a:cs typeface="Bebas Neue" charset="0"/>
              </a:rPr>
              <a:t>el Sello de Excelencia Gobierno Digital </a:t>
            </a: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r="73301" b="75828"/>
          <a:stretch/>
        </p:blipFill>
        <p:spPr>
          <a:xfrm>
            <a:off x="0" y="0"/>
            <a:ext cx="6510302" cy="3315400"/>
          </a:xfrm>
          <a:prstGeom prst="rect">
            <a:avLst/>
          </a:prstGeom>
        </p:spPr>
      </p:pic>
      <p:sp>
        <p:nvSpPr>
          <p:cNvPr id="2" name="Rectángulo 1">
            <a:extLst>
              <a:ext uri="{FF2B5EF4-FFF2-40B4-BE49-F238E27FC236}">
                <a16:creationId xmlns:a16="http://schemas.microsoft.com/office/drawing/2014/main" id="{869846C6-0088-4440-B5B3-5670EDC8EF15}"/>
              </a:ext>
            </a:extLst>
          </p:cNvPr>
          <p:cNvSpPr/>
          <p:nvPr/>
        </p:nvSpPr>
        <p:spPr>
          <a:xfrm>
            <a:off x="1289094" y="4951354"/>
            <a:ext cx="9206346" cy="3785652"/>
          </a:xfrm>
          <a:prstGeom prst="rect">
            <a:avLst/>
          </a:prstGeom>
        </p:spPr>
        <p:txBody>
          <a:bodyPr wrap="square">
            <a:spAutoFit/>
          </a:bodyPr>
          <a:lstStyle/>
          <a:p>
            <a:pPr algn="just"/>
            <a:r>
              <a:rPr lang="es-ES" sz="4800" dirty="0">
                <a:solidFill>
                  <a:srgbClr val="592F82"/>
                </a:solidFill>
                <a:latin typeface="Calibri Light" panose="020F0302020204030204" pitchFamily="34" charset="0"/>
                <a:ea typeface="Times New Roman" panose="02020603050405020304" pitchFamily="18" charset="0"/>
              </a:rPr>
              <a:t>Es una iniciativa que busca</a:t>
            </a:r>
            <a:r>
              <a:rPr lang="es-CO" sz="4800" dirty="0">
                <a:solidFill>
                  <a:srgbClr val="592F82"/>
                </a:solidFill>
                <a:latin typeface="Calibri Light" panose="020F0302020204030204" pitchFamily="34" charset="0"/>
                <a:ea typeface="Times New Roman" panose="02020603050405020304" pitchFamily="18" charset="0"/>
              </a:rPr>
              <a:t> asegurar que los ciudadanos cuenten con servicios digitales de muy alta calidad, ágiles, seguros, fáciles y efectivos.</a:t>
            </a:r>
            <a:endParaRPr lang="es-CO" sz="4800" dirty="0">
              <a:solidFill>
                <a:srgbClr val="592F82"/>
              </a:solidFill>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B23A1D83-F54F-4874-85A8-96687B9A4609}"/>
              </a:ext>
            </a:extLst>
          </p:cNvPr>
          <p:cNvPicPr>
            <a:picLocks noChangeAspect="1"/>
          </p:cNvPicPr>
          <p:nvPr/>
        </p:nvPicPr>
        <p:blipFill>
          <a:blip r:embed="rId4"/>
          <a:stretch>
            <a:fillRect/>
          </a:stretch>
        </p:blipFill>
        <p:spPr>
          <a:xfrm>
            <a:off x="11525251" y="4877234"/>
            <a:ext cx="12610846" cy="6492240"/>
          </a:xfrm>
          <a:prstGeom prst="rect">
            <a:avLst/>
          </a:prstGeom>
        </p:spPr>
      </p:pic>
      <p:pic>
        <p:nvPicPr>
          <p:cNvPr id="9" name="Imagen 8">
            <a:extLst>
              <a:ext uri="{FF2B5EF4-FFF2-40B4-BE49-F238E27FC236}">
                <a16:creationId xmlns:a16="http://schemas.microsoft.com/office/drawing/2014/main" id="{9825459E-2728-4B1D-9A81-8DF1A52C2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8633" y="893004"/>
            <a:ext cx="2009968" cy="2009968"/>
          </a:xfrm>
          <a:prstGeom prst="rect">
            <a:avLst/>
          </a:prstGeom>
        </p:spPr>
      </p:pic>
      <p:grpSp>
        <p:nvGrpSpPr>
          <p:cNvPr id="8" name="Grupo 7">
            <a:extLst>
              <a:ext uri="{FF2B5EF4-FFF2-40B4-BE49-F238E27FC236}">
                <a16:creationId xmlns:a16="http://schemas.microsoft.com/office/drawing/2014/main" id="{E4FCF4A6-A74D-47C0-B4A1-B9E78804E4FE}"/>
              </a:ext>
            </a:extLst>
          </p:cNvPr>
          <p:cNvGrpSpPr/>
          <p:nvPr/>
        </p:nvGrpSpPr>
        <p:grpSpPr>
          <a:xfrm>
            <a:off x="1058095" y="10096500"/>
            <a:ext cx="10314755" cy="2754666"/>
            <a:chOff x="0" y="4210728"/>
            <a:chExt cx="12050487" cy="2743200"/>
          </a:xfrm>
        </p:grpSpPr>
        <p:sp>
          <p:nvSpPr>
            <p:cNvPr id="11" name="Rectángulo 10">
              <a:extLst>
                <a:ext uri="{FF2B5EF4-FFF2-40B4-BE49-F238E27FC236}">
                  <a16:creationId xmlns:a16="http://schemas.microsoft.com/office/drawing/2014/main" id="{F37445CC-BF71-4C0E-AB2C-859E798D23D8}"/>
                </a:ext>
              </a:extLst>
            </p:cNvPr>
            <p:cNvSpPr/>
            <p:nvPr/>
          </p:nvSpPr>
          <p:spPr>
            <a:xfrm>
              <a:off x="0" y="4210728"/>
              <a:ext cx="12050487" cy="2743200"/>
            </a:xfrm>
            <a:prstGeom prst="rect">
              <a:avLst/>
            </a:prstGeom>
            <a:solidFill>
              <a:srgbClr val="7BC5D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Elipse 11">
              <a:extLst>
                <a:ext uri="{FF2B5EF4-FFF2-40B4-BE49-F238E27FC236}">
                  <a16:creationId xmlns:a16="http://schemas.microsoft.com/office/drawing/2014/main" id="{DE41881F-F95A-4F45-B3BE-DDE2E532271B}"/>
                </a:ext>
              </a:extLst>
            </p:cNvPr>
            <p:cNvSpPr/>
            <p:nvPr/>
          </p:nvSpPr>
          <p:spPr>
            <a:xfrm>
              <a:off x="417763" y="4583940"/>
              <a:ext cx="1959429" cy="1959429"/>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13" name="Imagen 12">
              <a:extLst>
                <a:ext uri="{FF2B5EF4-FFF2-40B4-BE49-F238E27FC236}">
                  <a16:creationId xmlns:a16="http://schemas.microsoft.com/office/drawing/2014/main" id="{210A4C34-2210-4D52-BD5C-CCFDAE928B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564" b="15714"/>
            <a:stretch/>
          </p:blipFill>
          <p:spPr>
            <a:xfrm>
              <a:off x="516330" y="4639190"/>
              <a:ext cx="1726460" cy="1648619"/>
            </a:xfrm>
            <a:prstGeom prst="rect">
              <a:avLst/>
            </a:prstGeom>
          </p:spPr>
        </p:pic>
      </p:grpSp>
      <p:sp>
        <p:nvSpPr>
          <p:cNvPr id="4" name="CuadroTexto 3">
            <a:extLst>
              <a:ext uri="{FF2B5EF4-FFF2-40B4-BE49-F238E27FC236}">
                <a16:creationId xmlns:a16="http://schemas.microsoft.com/office/drawing/2014/main" id="{7BB7EC24-4E92-410C-BDE3-A6A10BCFD8B2}"/>
              </a:ext>
            </a:extLst>
          </p:cNvPr>
          <p:cNvSpPr txBox="1"/>
          <p:nvPr/>
        </p:nvSpPr>
        <p:spPr>
          <a:xfrm>
            <a:off x="3144511" y="10717127"/>
            <a:ext cx="8194049"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CO" sz="4800" b="1" dirty="0">
                <a:solidFill>
                  <a:schemeClr val="accent6">
                    <a:lumMod val="75000"/>
                  </a:schemeClr>
                </a:solidFill>
              </a:rPr>
              <a:t>- Decreto 1078 de 2015</a:t>
            </a:r>
          </a:p>
          <a:p>
            <a:pPr algn="l"/>
            <a:r>
              <a:rPr lang="es-CO" sz="4800" b="1" dirty="0">
                <a:solidFill>
                  <a:schemeClr val="accent6">
                    <a:lumMod val="75000"/>
                  </a:schemeClr>
                </a:solidFill>
              </a:rPr>
              <a:t>- Resolución 2405 de 2016</a:t>
            </a:r>
          </a:p>
        </p:txBody>
      </p:sp>
      <p:sp>
        <p:nvSpPr>
          <p:cNvPr id="7" name="CuadroTexto 6">
            <a:extLst>
              <a:ext uri="{FF2B5EF4-FFF2-40B4-BE49-F238E27FC236}">
                <a16:creationId xmlns:a16="http://schemas.microsoft.com/office/drawing/2014/main" id="{401B31D2-E771-4C98-8B9F-16BF6E269465}"/>
              </a:ext>
            </a:extLst>
          </p:cNvPr>
          <p:cNvSpPr txBox="1"/>
          <p:nvPr/>
        </p:nvSpPr>
        <p:spPr>
          <a:xfrm>
            <a:off x="259283" y="3614444"/>
            <a:ext cx="5221208" cy="11599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stStyle>
          <a:p>
            <a:r>
              <a:rPr lang="es-CO" sz="6600" b="1" dirty="0">
                <a:solidFill>
                  <a:srgbClr val="54297F"/>
                </a:solidFill>
                <a:latin typeface="Bebas Neue" charset="0"/>
                <a:sym typeface="BebasNeueBold"/>
              </a:rPr>
              <a:t>Objetivo </a:t>
            </a:r>
          </a:p>
        </p:txBody>
      </p:sp>
      <p:sp>
        <p:nvSpPr>
          <p:cNvPr id="14" name="CuadroTexto 13">
            <a:extLst>
              <a:ext uri="{FF2B5EF4-FFF2-40B4-BE49-F238E27FC236}">
                <a16:creationId xmlns:a16="http://schemas.microsoft.com/office/drawing/2014/main" id="{54713A0F-4E81-437B-849F-AC311050495B}"/>
              </a:ext>
            </a:extLst>
          </p:cNvPr>
          <p:cNvSpPr txBox="1"/>
          <p:nvPr/>
        </p:nvSpPr>
        <p:spPr>
          <a:xfrm>
            <a:off x="10820400" y="3503221"/>
            <a:ext cx="5221208" cy="11599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stStyle>
          <a:p>
            <a:r>
              <a:rPr lang="es-CO" sz="6600" b="1" dirty="0">
                <a:solidFill>
                  <a:srgbClr val="54297F"/>
                </a:solidFill>
                <a:latin typeface="Bebas Neue" charset="0"/>
                <a:sym typeface="BebasNeueBold"/>
              </a:rPr>
              <a:t>Categorías</a:t>
            </a:r>
          </a:p>
        </p:txBody>
      </p:sp>
      <p:sp>
        <p:nvSpPr>
          <p:cNvPr id="16" name="CuadroTexto 15">
            <a:extLst>
              <a:ext uri="{FF2B5EF4-FFF2-40B4-BE49-F238E27FC236}">
                <a16:creationId xmlns:a16="http://schemas.microsoft.com/office/drawing/2014/main" id="{7F608A87-F12E-4AF6-820A-C89CA031755A}"/>
              </a:ext>
            </a:extLst>
          </p:cNvPr>
          <p:cNvSpPr txBox="1"/>
          <p:nvPr/>
        </p:nvSpPr>
        <p:spPr>
          <a:xfrm>
            <a:off x="20554950" y="11418311"/>
            <a:ext cx="4000500"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342900" marR="0" indent="-342900" algn="l" defTabSz="821531" rtl="0" fontAlgn="auto" latinLnBrk="0" hangingPunct="0">
              <a:lnSpc>
                <a:spcPct val="100000"/>
              </a:lnSpc>
              <a:spcBef>
                <a:spcPts val="0"/>
              </a:spcBef>
              <a:spcAft>
                <a:spcPts val="0"/>
              </a:spcAft>
              <a:buClrTx/>
              <a:buSzTx/>
              <a:buFontTx/>
              <a:buChar char="-"/>
              <a:tabLst/>
            </a:pPr>
            <a:r>
              <a:rPr kumimoji="0" lang="es-CO" sz="2000" b="0" i="0" u="none" strike="noStrike" cap="none" spc="0" normalizeH="0" baseline="0" dirty="0">
                <a:ln>
                  <a:noFill/>
                </a:ln>
                <a:solidFill>
                  <a:srgbClr val="592F82"/>
                </a:solidFill>
                <a:effectLst/>
                <a:uFillTx/>
                <a:latin typeface="+mn-lt"/>
                <a:ea typeface="+mn-ea"/>
                <a:cs typeface="+mn-cs"/>
                <a:sym typeface="Helvetica Light"/>
              </a:rPr>
              <a:t>Conjuntos de Datos Abiertos</a:t>
            </a:r>
          </a:p>
          <a:p>
            <a:pPr marL="342900" marR="0" indent="-342900" algn="l" defTabSz="821531" rtl="0" fontAlgn="auto" latinLnBrk="0" hangingPunct="0">
              <a:lnSpc>
                <a:spcPct val="100000"/>
              </a:lnSpc>
              <a:spcBef>
                <a:spcPts val="0"/>
              </a:spcBef>
              <a:spcAft>
                <a:spcPts val="0"/>
              </a:spcAft>
              <a:buClrTx/>
              <a:buSzTx/>
              <a:buFontTx/>
              <a:buChar char="-"/>
              <a:tabLst/>
            </a:pPr>
            <a:r>
              <a:rPr lang="es-CO" sz="2000" dirty="0">
                <a:solidFill>
                  <a:srgbClr val="592F82"/>
                </a:solidFill>
              </a:rPr>
              <a:t>Ejercicios de Participación por medios digitales </a:t>
            </a:r>
            <a:r>
              <a:rPr kumimoji="0" lang="es-CO" sz="2000" b="0" i="0" u="none" strike="noStrike" cap="none" spc="0" normalizeH="0" baseline="0" dirty="0">
                <a:ln>
                  <a:noFill/>
                </a:ln>
                <a:solidFill>
                  <a:srgbClr val="592F82"/>
                </a:solidFill>
                <a:effectLst/>
                <a:uFillTx/>
                <a:latin typeface="+mn-lt"/>
                <a:ea typeface="+mn-ea"/>
                <a:cs typeface="+mn-cs"/>
                <a:sym typeface="Helvetica Light"/>
              </a:rPr>
              <a:t> </a:t>
            </a:r>
          </a:p>
        </p:txBody>
      </p:sp>
    </p:spTree>
    <p:extLst>
      <p:ext uri="{BB962C8B-B14F-4D97-AF65-F5344CB8AC3E}">
        <p14:creationId xmlns:p14="http://schemas.microsoft.com/office/powerpoint/2010/main" val="680269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9"/>
          <p:cNvSpPr/>
          <p:nvPr/>
        </p:nvSpPr>
        <p:spPr>
          <a:xfrm>
            <a:off x="6733715" y="460027"/>
            <a:ext cx="12265486"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endParaRPr lang="es-ES_tradnl" sz="8800" b="0" dirty="0">
              <a:solidFill>
                <a:srgbClr val="54297F"/>
              </a:solidFill>
              <a:latin typeface="Work Sans" charset="0"/>
              <a:ea typeface="Work Sans" charset="0"/>
              <a:cs typeface="Work Sans" charset="0"/>
            </a:endParaRPr>
          </a:p>
        </p:txBody>
      </p:sp>
      <p:sp>
        <p:nvSpPr>
          <p:cNvPr id="10" name="Shape 99"/>
          <p:cNvSpPr/>
          <p:nvPr/>
        </p:nvSpPr>
        <p:spPr>
          <a:xfrm>
            <a:off x="6510302" y="968737"/>
            <a:ext cx="16453608" cy="1304201"/>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6600" dirty="0">
                <a:solidFill>
                  <a:srgbClr val="54297F"/>
                </a:solidFill>
                <a:latin typeface="Bebas Neue" charset="0"/>
                <a:ea typeface="Bebas Neue" charset="0"/>
                <a:cs typeface="Bebas Neue" charset="0"/>
              </a:rPr>
              <a:t> Modelo del Sello de Excelencia </a:t>
            </a:r>
            <a:endParaRPr lang="es-ES" sz="6600" dirty="0">
              <a:solidFill>
                <a:srgbClr val="54297F"/>
              </a:solidFill>
              <a:latin typeface="Bebas Neue" charset="0"/>
              <a:ea typeface="Bebas Neue" charset="0"/>
              <a:cs typeface="Bebas Neue" charset="0"/>
            </a:endParaRP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r="73301" b="75828"/>
          <a:stretch/>
        </p:blipFill>
        <p:spPr>
          <a:xfrm>
            <a:off x="0" y="0"/>
            <a:ext cx="6510302" cy="3315400"/>
          </a:xfrm>
          <a:prstGeom prst="rect">
            <a:avLst/>
          </a:prstGeom>
        </p:spPr>
      </p:pic>
      <p:pic>
        <p:nvPicPr>
          <p:cNvPr id="8" name="Picture 7">
            <a:extLst>
              <a:ext uri="{FF2B5EF4-FFF2-40B4-BE49-F238E27FC236}">
                <a16:creationId xmlns:a16="http://schemas.microsoft.com/office/drawing/2014/main" id="{A85F0498-667B-4EA7-8536-B9376127B56B}"/>
              </a:ext>
            </a:extLst>
          </p:cNvPr>
          <p:cNvPicPr>
            <a:picLocks noChangeAspect="1"/>
          </p:cNvPicPr>
          <p:nvPr/>
        </p:nvPicPr>
        <p:blipFill>
          <a:blip r:embed="rId4"/>
          <a:stretch>
            <a:fillRect/>
          </a:stretch>
        </p:blipFill>
        <p:spPr>
          <a:xfrm>
            <a:off x="403098" y="5505450"/>
            <a:ext cx="3193461" cy="3200400"/>
          </a:xfrm>
          <a:prstGeom prst="rect">
            <a:avLst/>
          </a:prstGeom>
        </p:spPr>
      </p:pic>
      <p:grpSp>
        <p:nvGrpSpPr>
          <p:cNvPr id="21" name="Grupo 20">
            <a:extLst>
              <a:ext uri="{FF2B5EF4-FFF2-40B4-BE49-F238E27FC236}">
                <a16:creationId xmlns:a16="http://schemas.microsoft.com/office/drawing/2014/main" id="{8D4FB9EC-C045-454C-8DB3-5BD4257ED8C9}"/>
              </a:ext>
            </a:extLst>
          </p:cNvPr>
          <p:cNvGrpSpPr/>
          <p:nvPr/>
        </p:nvGrpSpPr>
        <p:grpSpPr>
          <a:xfrm rot="10800000">
            <a:off x="9844608" y="2926746"/>
            <a:ext cx="5029550" cy="1754410"/>
            <a:chOff x="14737104" y="8835596"/>
            <a:chExt cx="5088749" cy="3137132"/>
          </a:xfrm>
          <a:solidFill>
            <a:schemeClr val="bg1">
              <a:lumMod val="85000"/>
            </a:schemeClr>
          </a:solidFill>
        </p:grpSpPr>
        <p:sp>
          <p:nvSpPr>
            <p:cNvPr id="19" name="Globo: flecha hacia arriba 18">
              <a:extLst>
                <a:ext uri="{FF2B5EF4-FFF2-40B4-BE49-F238E27FC236}">
                  <a16:creationId xmlns:a16="http://schemas.microsoft.com/office/drawing/2014/main" id="{9136B91C-C714-4B40-AE2C-3314C88110F0}"/>
                </a:ext>
              </a:extLst>
            </p:cNvPr>
            <p:cNvSpPr/>
            <p:nvPr/>
          </p:nvSpPr>
          <p:spPr>
            <a:xfrm>
              <a:off x="14737104" y="8835596"/>
              <a:ext cx="5088749" cy="3137132"/>
            </a:xfrm>
            <a:prstGeom prst="upArrowCallout">
              <a:avLst/>
            </a:prstGeom>
            <a:gr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CuadroTexto 19">
              <a:extLst>
                <a:ext uri="{FF2B5EF4-FFF2-40B4-BE49-F238E27FC236}">
                  <a16:creationId xmlns:a16="http://schemas.microsoft.com/office/drawing/2014/main" id="{2AB3C5D1-FA11-435F-B2CD-6883B48BE143}"/>
                </a:ext>
              </a:extLst>
            </p:cNvPr>
            <p:cNvSpPr txBox="1"/>
            <p:nvPr/>
          </p:nvSpPr>
          <p:spPr>
            <a:xfrm rot="10800000">
              <a:off x="14922743" y="10307175"/>
              <a:ext cx="4717473" cy="1360704"/>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2800" b="1" dirty="0">
                  <a:solidFill>
                    <a:schemeClr val="accent6">
                      <a:lumMod val="75000"/>
                    </a:schemeClr>
                  </a:solidFill>
                  <a:latin typeface="BebasNeueBold"/>
                </a:rPr>
                <a:t>Validación y evaluación de los requisitos  </a:t>
              </a:r>
            </a:p>
          </p:txBody>
        </p:sp>
      </p:grpSp>
      <p:sp>
        <p:nvSpPr>
          <p:cNvPr id="22" name="Globo: flecha hacia abajo 21">
            <a:extLst>
              <a:ext uri="{FF2B5EF4-FFF2-40B4-BE49-F238E27FC236}">
                <a16:creationId xmlns:a16="http://schemas.microsoft.com/office/drawing/2014/main" id="{19F7F610-3481-48BF-B498-D3F91329AD15}"/>
              </a:ext>
            </a:extLst>
          </p:cNvPr>
          <p:cNvSpPr/>
          <p:nvPr/>
        </p:nvSpPr>
        <p:spPr>
          <a:xfrm>
            <a:off x="172675" y="3449031"/>
            <a:ext cx="4514822" cy="2767041"/>
          </a:xfrm>
          <a:prstGeom prst="downArrowCallout">
            <a:avLst/>
          </a:prstGeom>
          <a:solidFill>
            <a:schemeClr val="bg1">
              <a:lumMod val="85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2700" b="1" dirty="0">
                <a:solidFill>
                  <a:schemeClr val="accent6">
                    <a:lumMod val="75000"/>
                  </a:schemeClr>
                </a:solidFill>
                <a:latin typeface="BebasNeueBold"/>
              </a:rPr>
              <a:t>Entidades públicas postulan  servicios digitales.</a:t>
            </a:r>
          </a:p>
          <a:p>
            <a:r>
              <a:rPr lang="es-CO" sz="2700" dirty="0">
                <a:solidFill>
                  <a:schemeClr val="accent6">
                    <a:lumMod val="75000"/>
                  </a:schemeClr>
                </a:solidFill>
                <a:latin typeface="BebasNeueBold"/>
              </a:rPr>
              <a:t>Niveles 1, 2 y 3</a:t>
            </a:r>
          </a:p>
        </p:txBody>
      </p:sp>
      <p:grpSp>
        <p:nvGrpSpPr>
          <p:cNvPr id="36" name="Grupo 35">
            <a:extLst>
              <a:ext uri="{FF2B5EF4-FFF2-40B4-BE49-F238E27FC236}">
                <a16:creationId xmlns:a16="http://schemas.microsoft.com/office/drawing/2014/main" id="{ED03C2F7-A7FB-4097-8DB3-23A1A688299E}"/>
              </a:ext>
            </a:extLst>
          </p:cNvPr>
          <p:cNvGrpSpPr/>
          <p:nvPr/>
        </p:nvGrpSpPr>
        <p:grpSpPr>
          <a:xfrm>
            <a:off x="5407059" y="7127542"/>
            <a:ext cx="3492940" cy="3150100"/>
            <a:chOff x="8869742" y="2697323"/>
            <a:chExt cx="3996716" cy="3474720"/>
          </a:xfrm>
        </p:grpSpPr>
        <p:pic>
          <p:nvPicPr>
            <p:cNvPr id="29" name="Imagen 28">
              <a:extLst>
                <a:ext uri="{FF2B5EF4-FFF2-40B4-BE49-F238E27FC236}">
                  <a16:creationId xmlns:a16="http://schemas.microsoft.com/office/drawing/2014/main" id="{E2FBC534-BC09-4FCF-84E9-E0EAF411A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9742" y="2697323"/>
              <a:ext cx="3996716" cy="3474720"/>
            </a:xfrm>
            <a:prstGeom prst="rect">
              <a:avLst/>
            </a:prstGeom>
          </p:spPr>
        </p:pic>
        <p:sp>
          <p:nvSpPr>
            <p:cNvPr id="23" name="CuadroTexto 22">
              <a:extLst>
                <a:ext uri="{FF2B5EF4-FFF2-40B4-BE49-F238E27FC236}">
                  <a16:creationId xmlns:a16="http://schemas.microsoft.com/office/drawing/2014/main" id="{AA75DFA7-7815-4CC9-9164-19C4938A45A6}"/>
                </a:ext>
              </a:extLst>
            </p:cNvPr>
            <p:cNvSpPr txBox="1"/>
            <p:nvPr/>
          </p:nvSpPr>
          <p:spPr>
            <a:xfrm rot="9465312" flipV="1">
              <a:off x="9137997" y="3683399"/>
              <a:ext cx="341201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1200" b="1" i="1" kern="0" dirty="0">
                  <a:solidFill>
                    <a:schemeClr val="tx1"/>
                  </a:solidFill>
                </a:rPr>
                <a:t>www.sellodeexcelencia.gov.co</a:t>
              </a:r>
              <a:endParaRPr kumimoji="0" lang="es-CO" sz="400" b="1" i="1" u="none" strike="noStrike" kern="0" cap="none" spc="0" normalizeH="0" baseline="0" noProof="0" dirty="0">
                <a:ln>
                  <a:noFill/>
                </a:ln>
                <a:solidFill>
                  <a:schemeClr val="tx1"/>
                </a:solidFill>
                <a:effectLst/>
                <a:uLnTx/>
                <a:uFillTx/>
              </a:endParaRPr>
            </a:p>
          </p:txBody>
        </p:sp>
        <p:pic>
          <p:nvPicPr>
            <p:cNvPr id="30" name="Imagen 29">
              <a:extLst>
                <a:ext uri="{FF2B5EF4-FFF2-40B4-BE49-F238E27FC236}">
                  <a16:creationId xmlns:a16="http://schemas.microsoft.com/office/drawing/2014/main" id="{64DCD526-6340-41A3-9F4D-979B2E40C9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32587">
              <a:off x="10453763" y="3989902"/>
              <a:ext cx="914400" cy="914400"/>
            </a:xfrm>
            <a:prstGeom prst="rect">
              <a:avLst/>
            </a:prstGeom>
          </p:spPr>
        </p:pic>
      </p:grpSp>
      <p:grpSp>
        <p:nvGrpSpPr>
          <p:cNvPr id="47" name="Grupo 46">
            <a:extLst>
              <a:ext uri="{FF2B5EF4-FFF2-40B4-BE49-F238E27FC236}">
                <a16:creationId xmlns:a16="http://schemas.microsoft.com/office/drawing/2014/main" id="{0447354F-2111-42CE-87D1-6164ED70E2B4}"/>
              </a:ext>
            </a:extLst>
          </p:cNvPr>
          <p:cNvGrpSpPr/>
          <p:nvPr/>
        </p:nvGrpSpPr>
        <p:grpSpPr>
          <a:xfrm>
            <a:off x="4319006" y="10186678"/>
            <a:ext cx="5067279" cy="1741336"/>
            <a:chOff x="14737104" y="8835596"/>
            <a:chExt cx="5088749" cy="3137132"/>
          </a:xfrm>
          <a:solidFill>
            <a:schemeClr val="bg1">
              <a:lumMod val="85000"/>
            </a:schemeClr>
          </a:solidFill>
        </p:grpSpPr>
        <p:sp>
          <p:nvSpPr>
            <p:cNvPr id="48" name="Globo: flecha hacia arriba 47">
              <a:extLst>
                <a:ext uri="{FF2B5EF4-FFF2-40B4-BE49-F238E27FC236}">
                  <a16:creationId xmlns:a16="http://schemas.microsoft.com/office/drawing/2014/main" id="{167CAE35-A684-46E3-A7D7-6DFF9818AC04}"/>
                </a:ext>
              </a:extLst>
            </p:cNvPr>
            <p:cNvSpPr/>
            <p:nvPr/>
          </p:nvSpPr>
          <p:spPr>
            <a:xfrm>
              <a:off x="14737104" y="8835596"/>
              <a:ext cx="5088749" cy="3137132"/>
            </a:xfrm>
            <a:prstGeom prst="upArrowCallout">
              <a:avLst/>
            </a:prstGeom>
            <a:gr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49" name="CuadroTexto 48">
              <a:extLst>
                <a:ext uri="{FF2B5EF4-FFF2-40B4-BE49-F238E27FC236}">
                  <a16:creationId xmlns:a16="http://schemas.microsoft.com/office/drawing/2014/main" id="{E4F441F9-1B08-4288-AE94-F2C7FBA9C8EA}"/>
                </a:ext>
              </a:extLst>
            </p:cNvPr>
            <p:cNvSpPr txBox="1"/>
            <p:nvPr/>
          </p:nvSpPr>
          <p:spPr>
            <a:xfrm>
              <a:off x="14922743" y="10307174"/>
              <a:ext cx="4717473" cy="1360704"/>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2800" b="1" dirty="0">
                  <a:solidFill>
                    <a:schemeClr val="accent6">
                      <a:lumMod val="75000"/>
                    </a:schemeClr>
                  </a:solidFill>
                  <a:latin typeface="BebasNeueBold"/>
                </a:rPr>
                <a:t>A través de la Plataforma </a:t>
              </a:r>
            </a:p>
            <a:p>
              <a:r>
                <a:rPr lang="es-CO" sz="2800" b="1" dirty="0">
                  <a:solidFill>
                    <a:schemeClr val="accent6">
                      <a:lumMod val="75000"/>
                    </a:schemeClr>
                  </a:solidFill>
                  <a:latin typeface="BebasNeueBold"/>
                </a:rPr>
                <a:t>www.sellodeexcelencia.gov.co  </a:t>
              </a:r>
            </a:p>
          </p:txBody>
        </p:sp>
      </p:grpSp>
      <p:sp>
        <p:nvSpPr>
          <p:cNvPr id="81" name="AutoShape 2" descr="Image result for iconos ciudadanos">
            <a:extLst>
              <a:ext uri="{FF2B5EF4-FFF2-40B4-BE49-F238E27FC236}">
                <a16:creationId xmlns:a16="http://schemas.microsoft.com/office/drawing/2014/main" id="{37B104DD-E5C4-4646-8CD6-155F5F8C1C25}"/>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2" name="AutoShape 4" descr="Image result for iconos ciudadanos">
            <a:extLst>
              <a:ext uri="{FF2B5EF4-FFF2-40B4-BE49-F238E27FC236}">
                <a16:creationId xmlns:a16="http://schemas.microsoft.com/office/drawing/2014/main" id="{3967F113-80F6-41AD-994D-A10CAE1477EF}"/>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3" name="AutoShape 6" descr="Image result for iconos ciudadanos">
            <a:extLst>
              <a:ext uri="{FF2B5EF4-FFF2-40B4-BE49-F238E27FC236}">
                <a16:creationId xmlns:a16="http://schemas.microsoft.com/office/drawing/2014/main" id="{C805D2FC-C343-4D44-91B3-016880C88218}"/>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080" name="Picture 8" descr="Image result for iconos ciudadanos">
            <a:extLst>
              <a:ext uri="{FF2B5EF4-FFF2-40B4-BE49-F238E27FC236}">
                <a16:creationId xmlns:a16="http://schemas.microsoft.com/office/drawing/2014/main" id="{D5D61D2A-8E6F-4F31-8306-9C76CDCF31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95214" y="2841945"/>
            <a:ext cx="454674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4" name="Imagen 83">
            <a:extLst>
              <a:ext uri="{FF2B5EF4-FFF2-40B4-BE49-F238E27FC236}">
                <a16:creationId xmlns:a16="http://schemas.microsoft.com/office/drawing/2014/main" id="{AEB42389-72F6-4AED-BC5B-DAC6C0220EC5}"/>
              </a:ext>
            </a:extLst>
          </p:cNvPr>
          <p:cNvPicPr>
            <a:picLocks noChangeAspect="1"/>
          </p:cNvPicPr>
          <p:nvPr/>
        </p:nvPicPr>
        <p:blipFill>
          <a:blip r:embed="rId8"/>
          <a:stretch>
            <a:fillRect/>
          </a:stretch>
        </p:blipFill>
        <p:spPr>
          <a:xfrm>
            <a:off x="16375277" y="7217568"/>
            <a:ext cx="4035817" cy="2834640"/>
          </a:xfrm>
          <a:prstGeom prst="rect">
            <a:avLst/>
          </a:prstGeom>
        </p:spPr>
      </p:pic>
      <p:pic>
        <p:nvPicPr>
          <p:cNvPr id="100" name="Imagen 99">
            <a:extLst>
              <a:ext uri="{FF2B5EF4-FFF2-40B4-BE49-F238E27FC236}">
                <a16:creationId xmlns:a16="http://schemas.microsoft.com/office/drawing/2014/main" id="{CAABB47E-7779-4A9A-8D93-B471C22B51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39583" y="950154"/>
            <a:ext cx="2009968" cy="2009968"/>
          </a:xfrm>
          <a:prstGeom prst="rect">
            <a:avLst/>
          </a:prstGeom>
        </p:spPr>
      </p:pic>
      <p:grpSp>
        <p:nvGrpSpPr>
          <p:cNvPr id="27" name="Grupo 26">
            <a:extLst>
              <a:ext uri="{FF2B5EF4-FFF2-40B4-BE49-F238E27FC236}">
                <a16:creationId xmlns:a16="http://schemas.microsoft.com/office/drawing/2014/main" id="{BA0366D6-050F-49E3-8809-145928EEC593}"/>
              </a:ext>
            </a:extLst>
          </p:cNvPr>
          <p:cNvGrpSpPr/>
          <p:nvPr/>
        </p:nvGrpSpPr>
        <p:grpSpPr>
          <a:xfrm>
            <a:off x="9466616" y="4406832"/>
            <a:ext cx="6132461" cy="4107666"/>
            <a:chOff x="11372850" y="4964586"/>
            <a:chExt cx="6132461" cy="4107666"/>
          </a:xfrm>
        </p:grpSpPr>
        <p:pic>
          <p:nvPicPr>
            <p:cNvPr id="12" name="Imagen 11">
              <a:extLst>
                <a:ext uri="{FF2B5EF4-FFF2-40B4-BE49-F238E27FC236}">
                  <a16:creationId xmlns:a16="http://schemas.microsoft.com/office/drawing/2014/main" id="{8D32AB82-022A-4E26-94CD-63B77BA8FA3D}"/>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Lst>
            </a:blip>
            <a:stretch>
              <a:fillRect/>
            </a:stretch>
          </p:blipFill>
          <p:spPr>
            <a:xfrm>
              <a:off x="14502373" y="5697298"/>
              <a:ext cx="2254365" cy="2103120"/>
            </a:xfrm>
            <a:prstGeom prst="rect">
              <a:avLst/>
            </a:prstGeom>
          </p:spPr>
        </p:pic>
        <p:pic>
          <p:nvPicPr>
            <p:cNvPr id="35" name="Imagen 34">
              <a:extLst>
                <a:ext uri="{FF2B5EF4-FFF2-40B4-BE49-F238E27FC236}">
                  <a16:creationId xmlns:a16="http://schemas.microsoft.com/office/drawing/2014/main" id="{49A2E3EE-7FEF-42F8-A3B4-147B1FDA14BD}"/>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5300"/>
                      </a14:imgEffect>
                    </a14:imgLayer>
                  </a14:imgProps>
                </a:ext>
              </a:extLst>
            </a:blip>
            <a:stretch>
              <a:fillRect/>
            </a:stretch>
          </p:blipFill>
          <p:spPr>
            <a:xfrm>
              <a:off x="12160996" y="5661780"/>
              <a:ext cx="1831261" cy="2011680"/>
            </a:xfrm>
            <a:prstGeom prst="rect">
              <a:avLst/>
            </a:prstGeom>
          </p:spPr>
        </p:pic>
        <p:sp>
          <p:nvSpPr>
            <p:cNvPr id="9" name="CuadroTexto 8">
              <a:extLst>
                <a:ext uri="{FF2B5EF4-FFF2-40B4-BE49-F238E27FC236}">
                  <a16:creationId xmlns:a16="http://schemas.microsoft.com/office/drawing/2014/main" id="{3FAFF68C-5B69-4412-B124-2C85F89966FF}"/>
                </a:ext>
              </a:extLst>
            </p:cNvPr>
            <p:cNvSpPr txBox="1"/>
            <p:nvPr/>
          </p:nvSpPr>
          <p:spPr>
            <a:xfrm>
              <a:off x="11372850" y="4964586"/>
              <a:ext cx="340995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2000" b="1" i="0" u="none" strike="noStrike" cap="none" spc="0" normalizeH="0" baseline="0" dirty="0">
                  <a:ln>
                    <a:noFill/>
                  </a:ln>
                  <a:solidFill>
                    <a:srgbClr val="7BC5D3"/>
                  </a:solidFill>
                  <a:effectLst/>
                  <a:uFillTx/>
                  <a:latin typeface="+mn-lt"/>
                  <a:ea typeface="+mn-ea"/>
                  <a:cs typeface="+mn-cs"/>
                  <a:sym typeface="Helvetica Light"/>
                </a:rPr>
                <a:t>Comunidad del </a:t>
              </a:r>
            </a:p>
            <a:p>
              <a:pPr marL="0" marR="0" indent="0" algn="ctr" defTabSz="821531" rtl="0" fontAlgn="auto" latinLnBrk="0" hangingPunct="0">
                <a:lnSpc>
                  <a:spcPct val="100000"/>
                </a:lnSpc>
                <a:spcBef>
                  <a:spcPts val="0"/>
                </a:spcBef>
                <a:spcAft>
                  <a:spcPts val="0"/>
                </a:spcAft>
                <a:buClrTx/>
                <a:buSzTx/>
                <a:buFontTx/>
                <a:buNone/>
                <a:tabLst/>
              </a:pPr>
              <a:r>
                <a:rPr kumimoji="0" lang="es-CO" sz="2000" b="1" i="0" u="none" strike="noStrike" cap="none" spc="0" normalizeH="0" baseline="0" dirty="0">
                  <a:ln>
                    <a:noFill/>
                  </a:ln>
                  <a:solidFill>
                    <a:srgbClr val="7BC5D3"/>
                  </a:solidFill>
                  <a:effectLst/>
                  <a:uFillTx/>
                  <a:latin typeface="+mn-lt"/>
                  <a:ea typeface="+mn-ea"/>
                  <a:cs typeface="+mn-cs"/>
                  <a:sym typeface="Helvetica Light"/>
                </a:rPr>
                <a:t>Sello de Excelencia </a:t>
              </a:r>
            </a:p>
          </p:txBody>
        </p:sp>
        <p:sp>
          <p:nvSpPr>
            <p:cNvPr id="37" name="CuadroTexto 36">
              <a:extLst>
                <a:ext uri="{FF2B5EF4-FFF2-40B4-BE49-F238E27FC236}">
                  <a16:creationId xmlns:a16="http://schemas.microsoft.com/office/drawing/2014/main" id="{68CD95B5-FCD4-42B5-BABF-0FE5C82E2994}"/>
                </a:ext>
              </a:extLst>
            </p:cNvPr>
            <p:cNvSpPr txBox="1"/>
            <p:nvPr/>
          </p:nvSpPr>
          <p:spPr>
            <a:xfrm>
              <a:off x="13942337" y="4968211"/>
              <a:ext cx="340995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s-CO" sz="2000" b="1" dirty="0">
                  <a:solidFill>
                    <a:srgbClr val="7BC5D3"/>
                  </a:solidFill>
                </a:rPr>
                <a:t>Equipo Técnico del</a:t>
              </a:r>
            </a:p>
            <a:p>
              <a:pPr marL="0" marR="0" indent="0" algn="ctr" defTabSz="821531" rtl="0" fontAlgn="auto" latinLnBrk="0" hangingPunct="0">
                <a:lnSpc>
                  <a:spcPct val="100000"/>
                </a:lnSpc>
                <a:spcBef>
                  <a:spcPts val="0"/>
                </a:spcBef>
                <a:spcAft>
                  <a:spcPts val="0"/>
                </a:spcAft>
                <a:buClrTx/>
                <a:buSzTx/>
                <a:buFontTx/>
                <a:buNone/>
                <a:tabLst/>
              </a:pPr>
              <a:r>
                <a:rPr lang="es-CO" sz="2000" b="1" dirty="0">
                  <a:solidFill>
                    <a:srgbClr val="7BC5D3"/>
                  </a:solidFill>
                </a:rPr>
                <a:t> Sello de Excelencia </a:t>
              </a:r>
              <a:endParaRPr kumimoji="0" lang="es-CO" sz="2000" b="1" i="0" u="none" strike="noStrike" cap="none" spc="0" normalizeH="0" baseline="0" dirty="0">
                <a:ln>
                  <a:noFill/>
                </a:ln>
                <a:solidFill>
                  <a:srgbClr val="7BC5D3"/>
                </a:solidFill>
                <a:effectLst/>
                <a:uFillTx/>
                <a:sym typeface="Helvetica Light"/>
              </a:endParaRPr>
            </a:p>
          </p:txBody>
        </p:sp>
        <p:sp>
          <p:nvSpPr>
            <p:cNvPr id="11" name="CuadroTexto 10">
              <a:extLst>
                <a:ext uri="{FF2B5EF4-FFF2-40B4-BE49-F238E27FC236}">
                  <a16:creationId xmlns:a16="http://schemas.microsoft.com/office/drawing/2014/main" id="{9E0CA413-2BF3-4605-9BDD-F2C348BD1A60}"/>
                </a:ext>
              </a:extLst>
            </p:cNvPr>
            <p:cNvSpPr txBox="1"/>
            <p:nvPr/>
          </p:nvSpPr>
          <p:spPr>
            <a:xfrm>
              <a:off x="11452102" y="7696876"/>
              <a:ext cx="3137401" cy="137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2000" b="1" dirty="0">
                  <a:solidFill>
                    <a:srgbClr val="7BC5D3"/>
                  </a:solidFill>
                </a:rPr>
                <a:t>Trá</a:t>
              </a:r>
              <a:r>
                <a:rPr kumimoji="0" lang="es-CO" sz="2000" b="1" i="0" u="none" strike="noStrike" cap="none" spc="0" normalizeH="0" baseline="0" dirty="0">
                  <a:ln>
                    <a:noFill/>
                  </a:ln>
                  <a:solidFill>
                    <a:srgbClr val="7BC5D3"/>
                  </a:solidFill>
                  <a:effectLst/>
                  <a:uFillTx/>
                  <a:latin typeface="+mn-lt"/>
                  <a:ea typeface="+mn-ea"/>
                  <a:cs typeface="+mn-cs"/>
                  <a:sym typeface="Helvetica Light"/>
                </a:rPr>
                <a:t>mites, </a:t>
              </a:r>
            </a:p>
            <a:p>
              <a:pPr marL="0" marR="0" indent="0" algn="ctr" defTabSz="821531" rtl="0" fontAlgn="auto" latinLnBrk="0" hangingPunct="0">
                <a:lnSpc>
                  <a:spcPct val="100000"/>
                </a:lnSpc>
                <a:spcBef>
                  <a:spcPts val="0"/>
                </a:spcBef>
                <a:spcAft>
                  <a:spcPts val="0"/>
                </a:spcAft>
                <a:buClrTx/>
                <a:buSzTx/>
                <a:buFontTx/>
                <a:buNone/>
                <a:tabLst/>
              </a:pPr>
              <a:r>
                <a:rPr lang="es-CO" sz="2000" b="1" dirty="0">
                  <a:solidFill>
                    <a:srgbClr val="7BC5D3"/>
                  </a:solidFill>
                </a:rPr>
                <a:t>S</a:t>
              </a:r>
              <a:r>
                <a:rPr kumimoji="0" lang="es-CO" sz="2000" b="1" i="0" u="none" strike="noStrike" cap="none" spc="0" normalizeH="0" baseline="0" dirty="0">
                  <a:ln>
                    <a:noFill/>
                  </a:ln>
                  <a:solidFill>
                    <a:srgbClr val="7BC5D3"/>
                  </a:solidFill>
                  <a:effectLst/>
                  <a:uFillTx/>
                  <a:latin typeface="+mn-lt"/>
                  <a:ea typeface="+mn-ea"/>
                  <a:cs typeface="+mn-cs"/>
                  <a:sym typeface="Helvetica Light"/>
                </a:rPr>
                <a:t>ervicios, </a:t>
              </a:r>
            </a:p>
            <a:p>
              <a:pPr marL="0" marR="0" indent="0" algn="ctr" defTabSz="821531" rtl="0" fontAlgn="auto" latinLnBrk="0" hangingPunct="0">
                <a:lnSpc>
                  <a:spcPct val="100000"/>
                </a:lnSpc>
                <a:spcBef>
                  <a:spcPts val="0"/>
                </a:spcBef>
                <a:spcAft>
                  <a:spcPts val="0"/>
                </a:spcAft>
                <a:buClrTx/>
                <a:buSzTx/>
                <a:buFontTx/>
                <a:buNone/>
                <a:tabLst/>
              </a:pPr>
              <a:r>
                <a:rPr kumimoji="0" lang="es-CO" sz="2000" b="1" i="0" u="none" strike="noStrike" cap="none" spc="0" normalizeH="0" baseline="0" dirty="0">
                  <a:ln>
                    <a:noFill/>
                  </a:ln>
                  <a:solidFill>
                    <a:srgbClr val="7BC5D3"/>
                  </a:solidFill>
                  <a:effectLst/>
                  <a:uFillTx/>
                  <a:latin typeface="+mn-lt"/>
                  <a:ea typeface="+mn-ea"/>
                  <a:cs typeface="+mn-cs"/>
                  <a:sym typeface="Helvetica Light"/>
                </a:rPr>
                <a:t>Conjuntos de datos</a:t>
              </a:r>
            </a:p>
            <a:p>
              <a:pPr marL="0" marR="0" indent="0" algn="ctr" defTabSz="821531" rtl="0" fontAlgn="auto" latinLnBrk="0" hangingPunct="0">
                <a:lnSpc>
                  <a:spcPct val="100000"/>
                </a:lnSpc>
                <a:spcBef>
                  <a:spcPts val="0"/>
                </a:spcBef>
                <a:spcAft>
                  <a:spcPts val="0"/>
                </a:spcAft>
                <a:buClrTx/>
                <a:buSzTx/>
                <a:buFontTx/>
                <a:buNone/>
                <a:tabLst/>
              </a:pPr>
              <a:r>
                <a:rPr kumimoji="0" lang="es-CO" sz="2000" b="1" i="0" u="none" strike="noStrike" cap="none" spc="0" normalizeH="0" baseline="0" dirty="0">
                  <a:ln>
                    <a:noFill/>
                  </a:ln>
                  <a:solidFill>
                    <a:srgbClr val="7BC5D3"/>
                  </a:solidFill>
                  <a:effectLst/>
                  <a:uFillTx/>
                  <a:latin typeface="+mn-lt"/>
                  <a:ea typeface="+mn-ea"/>
                  <a:cs typeface="+mn-cs"/>
                  <a:sym typeface="Helvetica Light"/>
                </a:rPr>
                <a:t> </a:t>
              </a:r>
              <a:r>
                <a:rPr lang="es-CO" sz="2000" b="1" dirty="0">
                  <a:solidFill>
                    <a:srgbClr val="7BC5D3"/>
                  </a:solidFill>
                </a:rPr>
                <a:t>E</a:t>
              </a:r>
              <a:r>
                <a:rPr kumimoji="0" lang="es-CO" sz="2000" b="1" i="0" u="none" strike="noStrike" cap="none" spc="0" normalizeH="0" baseline="0" dirty="0">
                  <a:ln>
                    <a:noFill/>
                  </a:ln>
                  <a:solidFill>
                    <a:srgbClr val="7BC5D3"/>
                  </a:solidFill>
                  <a:effectLst/>
                  <a:uFillTx/>
                  <a:latin typeface="+mn-lt"/>
                  <a:ea typeface="+mn-ea"/>
                  <a:cs typeface="+mn-cs"/>
                  <a:sym typeface="Helvetica Light"/>
                </a:rPr>
                <a:t>jercicios de participación</a:t>
              </a:r>
            </a:p>
          </p:txBody>
        </p:sp>
        <p:sp>
          <p:nvSpPr>
            <p:cNvPr id="50" name="CuadroTexto 49">
              <a:extLst>
                <a:ext uri="{FF2B5EF4-FFF2-40B4-BE49-F238E27FC236}">
                  <a16:creationId xmlns:a16="http://schemas.microsoft.com/office/drawing/2014/main" id="{F95924CC-3A5B-4A85-8073-84427EDD67A8}"/>
                </a:ext>
              </a:extLst>
            </p:cNvPr>
            <p:cNvSpPr txBox="1"/>
            <p:nvPr/>
          </p:nvSpPr>
          <p:spPr>
            <a:xfrm>
              <a:off x="14367910" y="7838805"/>
              <a:ext cx="3137401"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1800" b="1" i="0" u="none" strike="noStrike" cap="none" spc="0" normalizeH="0" baseline="0" dirty="0">
                  <a:ln>
                    <a:noFill/>
                  </a:ln>
                  <a:solidFill>
                    <a:srgbClr val="7BC5D3"/>
                  </a:solidFill>
                  <a:effectLst/>
                  <a:uFillTx/>
                  <a:latin typeface="+mn-lt"/>
                  <a:ea typeface="+mn-ea"/>
                  <a:cs typeface="+mn-cs"/>
                  <a:sym typeface="Helvetica Light"/>
                </a:rPr>
                <a:t>Capacidades de </a:t>
              </a:r>
              <a:r>
                <a:rPr kumimoji="0" lang="es-CO" sz="2000" b="1" i="0" u="none" strike="noStrike" cap="none" spc="0" normalizeH="0" baseline="0" dirty="0">
                  <a:ln>
                    <a:noFill/>
                  </a:ln>
                  <a:solidFill>
                    <a:srgbClr val="7BC5D3"/>
                  </a:solidFill>
                  <a:effectLst/>
                  <a:uFillTx/>
                  <a:latin typeface="+mn-lt"/>
                  <a:ea typeface="+mn-ea"/>
                  <a:cs typeface="+mn-cs"/>
                  <a:sym typeface="Helvetica Light"/>
                </a:rPr>
                <a:t>Gestión</a:t>
              </a:r>
              <a:r>
                <a:rPr kumimoji="0" lang="es-CO" sz="1800" b="1" i="0" u="none" strike="noStrike" cap="none" spc="0" normalizeH="0" baseline="0" dirty="0">
                  <a:ln>
                    <a:noFill/>
                  </a:ln>
                  <a:solidFill>
                    <a:srgbClr val="7BC5D3"/>
                  </a:solidFill>
                  <a:effectLst/>
                  <a:uFillTx/>
                  <a:latin typeface="+mn-lt"/>
                  <a:ea typeface="+mn-ea"/>
                  <a:cs typeface="+mn-cs"/>
                  <a:sym typeface="Helvetica Light"/>
                </a:rPr>
                <a:t> TI</a:t>
              </a:r>
            </a:p>
          </p:txBody>
        </p:sp>
      </p:grpSp>
      <p:grpSp>
        <p:nvGrpSpPr>
          <p:cNvPr id="51" name="Grupo 50">
            <a:extLst>
              <a:ext uri="{FF2B5EF4-FFF2-40B4-BE49-F238E27FC236}">
                <a16:creationId xmlns:a16="http://schemas.microsoft.com/office/drawing/2014/main" id="{97C0E68A-A896-4A2D-832B-89DF9A57EA56}"/>
              </a:ext>
            </a:extLst>
          </p:cNvPr>
          <p:cNvGrpSpPr/>
          <p:nvPr/>
        </p:nvGrpSpPr>
        <p:grpSpPr>
          <a:xfrm>
            <a:off x="15970133" y="10277642"/>
            <a:ext cx="5139350" cy="2253251"/>
            <a:chOff x="14625612" y="8835594"/>
            <a:chExt cx="5161125" cy="4082630"/>
          </a:xfrm>
          <a:solidFill>
            <a:schemeClr val="bg1">
              <a:lumMod val="85000"/>
            </a:schemeClr>
          </a:solidFill>
        </p:grpSpPr>
        <p:sp>
          <p:nvSpPr>
            <p:cNvPr id="52" name="Globo: flecha hacia arriba 51">
              <a:extLst>
                <a:ext uri="{FF2B5EF4-FFF2-40B4-BE49-F238E27FC236}">
                  <a16:creationId xmlns:a16="http://schemas.microsoft.com/office/drawing/2014/main" id="{1EDCA73C-301F-49E6-B8AF-1F3EDD67B387}"/>
                </a:ext>
              </a:extLst>
            </p:cNvPr>
            <p:cNvSpPr/>
            <p:nvPr/>
          </p:nvSpPr>
          <p:spPr>
            <a:xfrm>
              <a:off x="14625612" y="8835594"/>
              <a:ext cx="5161125" cy="4082630"/>
            </a:xfrm>
            <a:prstGeom prst="upArrowCallout">
              <a:avLst/>
            </a:prstGeom>
            <a:gr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3" name="CuadroTexto 52">
              <a:extLst>
                <a:ext uri="{FF2B5EF4-FFF2-40B4-BE49-F238E27FC236}">
                  <a16:creationId xmlns:a16="http://schemas.microsoft.com/office/drawing/2014/main" id="{A66D8D16-8328-4D1C-95D4-7CD7C168A572}"/>
                </a:ext>
              </a:extLst>
            </p:cNvPr>
            <p:cNvSpPr txBox="1"/>
            <p:nvPr/>
          </p:nvSpPr>
          <p:spPr>
            <a:xfrm>
              <a:off x="14966587" y="10664508"/>
              <a:ext cx="4553258" cy="182283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2800" b="1" dirty="0">
                  <a:solidFill>
                    <a:schemeClr val="accent6">
                      <a:lumMod val="75000"/>
                    </a:schemeClr>
                  </a:solidFill>
                  <a:latin typeface="BebasNeueBold"/>
                </a:rPr>
                <a:t>Otorgamiento del Sello de Excelencia Gobierno Digital</a:t>
              </a:r>
            </a:p>
          </p:txBody>
        </p:sp>
      </p:grpSp>
      <p:cxnSp>
        <p:nvCxnSpPr>
          <p:cNvPr id="33" name="Conector: angular 32">
            <a:extLst>
              <a:ext uri="{FF2B5EF4-FFF2-40B4-BE49-F238E27FC236}">
                <a16:creationId xmlns:a16="http://schemas.microsoft.com/office/drawing/2014/main" id="{807EA048-5E2D-491C-85CA-E7D1D61BF5E0}"/>
              </a:ext>
            </a:extLst>
          </p:cNvPr>
          <p:cNvCxnSpPr>
            <a:cxnSpLocks/>
          </p:cNvCxnSpPr>
          <p:nvPr/>
        </p:nvCxnSpPr>
        <p:spPr>
          <a:xfrm>
            <a:off x="4862309" y="4716018"/>
            <a:ext cx="2504001" cy="2410922"/>
          </a:xfrm>
          <a:prstGeom prst="bentConnector3">
            <a:avLst>
              <a:gd name="adj1" fmla="val 99406"/>
            </a:avLst>
          </a:prstGeom>
          <a:noFill/>
          <a:ln w="38100" cap="flat">
            <a:solidFill>
              <a:srgbClr val="7BC5D3"/>
            </a:solidFill>
            <a:prstDash val="sysDash"/>
            <a:miter lim="400000"/>
            <a:tailEnd type="triangle"/>
          </a:ln>
          <a:effectLst/>
          <a:sp3d/>
        </p:spPr>
        <p:style>
          <a:lnRef idx="0">
            <a:scrgbClr r="0" g="0" b="0"/>
          </a:lnRef>
          <a:fillRef idx="0">
            <a:scrgbClr r="0" g="0" b="0"/>
          </a:fillRef>
          <a:effectRef idx="0">
            <a:scrgbClr r="0" g="0" b="0"/>
          </a:effectRef>
          <a:fontRef idx="none"/>
        </p:style>
      </p:cxnSp>
      <p:cxnSp>
        <p:nvCxnSpPr>
          <p:cNvPr id="38" name="Conector: angular 37">
            <a:extLst>
              <a:ext uri="{FF2B5EF4-FFF2-40B4-BE49-F238E27FC236}">
                <a16:creationId xmlns:a16="http://schemas.microsoft.com/office/drawing/2014/main" id="{2C149760-CB05-4183-95AC-55B063E3FC58}"/>
              </a:ext>
            </a:extLst>
          </p:cNvPr>
          <p:cNvCxnSpPr>
            <a:cxnSpLocks/>
          </p:cNvCxnSpPr>
          <p:nvPr/>
        </p:nvCxnSpPr>
        <p:spPr>
          <a:xfrm flipV="1">
            <a:off x="9571141" y="8969203"/>
            <a:ext cx="2899680" cy="2314282"/>
          </a:xfrm>
          <a:prstGeom prst="bentConnector3">
            <a:avLst>
              <a:gd name="adj1" fmla="val 100084"/>
            </a:avLst>
          </a:prstGeom>
          <a:noFill/>
          <a:ln w="38100" cap="flat">
            <a:solidFill>
              <a:srgbClr val="7BC5D3"/>
            </a:solidFill>
            <a:prstDash val="sysDash"/>
            <a:miter lim="400000"/>
            <a:tailEnd type="triangle"/>
          </a:ln>
          <a:effectLst/>
          <a:sp3d/>
        </p:spPr>
        <p:style>
          <a:lnRef idx="0">
            <a:scrgbClr r="0" g="0" b="0"/>
          </a:lnRef>
          <a:fillRef idx="0">
            <a:scrgbClr r="0" g="0" b="0"/>
          </a:fillRef>
          <a:effectRef idx="0">
            <a:scrgbClr r="0" g="0" b="0"/>
          </a:effectRef>
          <a:fontRef idx="none"/>
        </p:style>
      </p:cxnSp>
      <p:cxnSp>
        <p:nvCxnSpPr>
          <p:cNvPr id="42" name="Conector: angular 41">
            <a:extLst>
              <a:ext uri="{FF2B5EF4-FFF2-40B4-BE49-F238E27FC236}">
                <a16:creationId xmlns:a16="http://schemas.microsoft.com/office/drawing/2014/main" id="{A8A41D84-8CF4-4206-A762-8EBFD274A716}"/>
              </a:ext>
            </a:extLst>
          </p:cNvPr>
          <p:cNvCxnSpPr>
            <a:cxnSpLocks/>
          </p:cNvCxnSpPr>
          <p:nvPr/>
        </p:nvCxnSpPr>
        <p:spPr>
          <a:xfrm rot="16200000" flipH="1">
            <a:off x="14916314" y="3718250"/>
            <a:ext cx="3538148" cy="3046151"/>
          </a:xfrm>
          <a:prstGeom prst="bentConnector3">
            <a:avLst>
              <a:gd name="adj1" fmla="val -928"/>
            </a:avLst>
          </a:prstGeom>
          <a:noFill/>
          <a:ln w="38100" cap="flat">
            <a:solidFill>
              <a:srgbClr val="7BC5D3"/>
            </a:solidFill>
            <a:prstDash val="sysDash"/>
            <a:miter lim="400000"/>
            <a:tailEnd type="triangle"/>
          </a:ln>
          <a:effectLst/>
          <a:sp3d/>
        </p:spPr>
        <p:style>
          <a:lnRef idx="0">
            <a:scrgbClr r="0" g="0" b="0"/>
          </a:lnRef>
          <a:fillRef idx="0">
            <a:scrgbClr r="0" g="0" b="0"/>
          </a:fillRef>
          <a:effectRef idx="0">
            <a:scrgbClr r="0" g="0" b="0"/>
          </a:effectRef>
          <a:fontRef idx="none"/>
        </p:style>
      </p:cxnSp>
      <p:sp>
        <p:nvSpPr>
          <p:cNvPr id="46" name="CuadroTexto 45">
            <a:extLst>
              <a:ext uri="{FF2B5EF4-FFF2-40B4-BE49-F238E27FC236}">
                <a16:creationId xmlns:a16="http://schemas.microsoft.com/office/drawing/2014/main" id="{62C5F038-6B56-4021-AA3B-DD6ACB1C96A8}"/>
              </a:ext>
            </a:extLst>
          </p:cNvPr>
          <p:cNvSpPr txBox="1"/>
          <p:nvPr/>
        </p:nvSpPr>
        <p:spPr>
          <a:xfrm>
            <a:off x="19462414" y="459321"/>
            <a:ext cx="4697013" cy="2606482"/>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3200" b="1" dirty="0">
                <a:solidFill>
                  <a:srgbClr val="592F82"/>
                </a:solidFill>
                <a:latin typeface="BebasNeueBold"/>
              </a:rPr>
              <a:t>Veeduría Ciudadana desde la experiencia de usuario y realimentación a la Entidad</a:t>
            </a:r>
            <a:endParaRPr kumimoji="0" lang="es-CO" sz="3200" b="1" i="0" u="none" strike="noStrike" cap="none" spc="0" normalizeH="0" baseline="0" dirty="0">
              <a:ln>
                <a:noFill/>
              </a:ln>
              <a:solidFill>
                <a:srgbClr val="592F82"/>
              </a:solidFill>
              <a:effectLst/>
              <a:uFillTx/>
              <a:latin typeface="BebasNeueBold"/>
              <a:sym typeface="Helvetica Light"/>
            </a:endParaRPr>
          </a:p>
        </p:txBody>
      </p:sp>
      <p:cxnSp>
        <p:nvCxnSpPr>
          <p:cNvPr id="61" name="Conector: angular 60">
            <a:extLst>
              <a:ext uri="{FF2B5EF4-FFF2-40B4-BE49-F238E27FC236}">
                <a16:creationId xmlns:a16="http://schemas.microsoft.com/office/drawing/2014/main" id="{A51F7BD9-E9CB-46BD-BEA1-88A4B3B72BDA}"/>
              </a:ext>
            </a:extLst>
          </p:cNvPr>
          <p:cNvCxnSpPr>
            <a:cxnSpLocks/>
          </p:cNvCxnSpPr>
          <p:nvPr/>
        </p:nvCxnSpPr>
        <p:spPr>
          <a:xfrm rot="5400000" flipH="1" flipV="1">
            <a:off x="19373713" y="7815310"/>
            <a:ext cx="5954270" cy="1878922"/>
          </a:xfrm>
          <a:prstGeom prst="bentConnector3">
            <a:avLst>
              <a:gd name="adj1" fmla="val 315"/>
            </a:avLst>
          </a:prstGeom>
          <a:noFill/>
          <a:ln w="38100" cap="flat">
            <a:solidFill>
              <a:srgbClr val="7BC5D3"/>
            </a:solidFill>
            <a:prstDash val="sysDash"/>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02109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9"/>
          <p:cNvSpPr/>
          <p:nvPr/>
        </p:nvSpPr>
        <p:spPr>
          <a:xfrm>
            <a:off x="6733715" y="460027"/>
            <a:ext cx="12265486"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endParaRPr lang="es-ES_tradnl" sz="8800" b="0" dirty="0">
              <a:solidFill>
                <a:srgbClr val="54297F"/>
              </a:solidFill>
              <a:latin typeface="Work Sans" charset="0"/>
              <a:ea typeface="Work Sans" charset="0"/>
              <a:cs typeface="Work Sans" charset="0"/>
            </a:endParaRPr>
          </a:p>
        </p:txBody>
      </p:sp>
      <p:sp>
        <p:nvSpPr>
          <p:cNvPr id="10" name="Shape 99"/>
          <p:cNvSpPr/>
          <p:nvPr/>
        </p:nvSpPr>
        <p:spPr>
          <a:xfrm>
            <a:off x="6510302" y="1013989"/>
            <a:ext cx="10916570" cy="139653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7200" dirty="0">
                <a:solidFill>
                  <a:srgbClr val="54297F"/>
                </a:solidFill>
                <a:latin typeface="Bebas Neue" charset="0"/>
                <a:ea typeface="Bebas Neue" charset="0"/>
                <a:cs typeface="Bebas Neue" charset="0"/>
              </a:rPr>
              <a:t>Requisitos Datos Abiertos </a:t>
            </a:r>
          </a:p>
        </p:txBody>
      </p:sp>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r="73301" b="75828"/>
          <a:stretch/>
        </p:blipFill>
        <p:spPr>
          <a:xfrm>
            <a:off x="0" y="-54864"/>
            <a:ext cx="6510302" cy="3315400"/>
          </a:xfrm>
          <a:prstGeom prst="rect">
            <a:avLst/>
          </a:prstGeom>
        </p:spPr>
      </p:pic>
      <p:sp>
        <p:nvSpPr>
          <p:cNvPr id="5" name="Pentágono 4"/>
          <p:cNvSpPr/>
          <p:nvPr/>
        </p:nvSpPr>
        <p:spPr>
          <a:xfrm rot="16200000">
            <a:off x="2284605" y="6603364"/>
            <a:ext cx="6447258" cy="6993101"/>
          </a:xfrm>
          <a:prstGeom prst="homePlate">
            <a:avLst>
              <a:gd name="adj" fmla="val 23547"/>
            </a:avLst>
          </a:prstGeom>
          <a:solidFill>
            <a:srgbClr val="592F8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6" name="Pentágono 25"/>
          <p:cNvSpPr/>
          <p:nvPr/>
        </p:nvSpPr>
        <p:spPr>
          <a:xfrm rot="16200000">
            <a:off x="15344466" y="4699069"/>
            <a:ext cx="10008144" cy="7240806"/>
          </a:xfrm>
          <a:prstGeom prst="homePlate">
            <a:avLst>
              <a:gd name="adj" fmla="val 23547"/>
            </a:avLst>
          </a:prstGeom>
          <a:solidFill>
            <a:srgbClr val="FB910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Pentágono 24"/>
          <p:cNvSpPr/>
          <p:nvPr/>
        </p:nvSpPr>
        <p:spPr>
          <a:xfrm rot="16200000">
            <a:off x="8728749" y="5699828"/>
            <a:ext cx="8166328" cy="6955162"/>
          </a:xfrm>
          <a:prstGeom prst="homePlate">
            <a:avLst>
              <a:gd name="adj" fmla="val 23547"/>
            </a:avLst>
          </a:prstGeom>
          <a:solidFill>
            <a:srgbClr val="7BC5D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33" name="CuadroTexto 32">
            <a:extLst>
              <a:ext uri="{FF2B5EF4-FFF2-40B4-BE49-F238E27FC236}">
                <a16:creationId xmlns:a16="http://schemas.microsoft.com/office/drawing/2014/main" id="{3216BEA9-17B2-46CF-B250-C4F751C8B312}"/>
              </a:ext>
            </a:extLst>
          </p:cNvPr>
          <p:cNvSpPr txBox="1"/>
          <p:nvPr/>
        </p:nvSpPr>
        <p:spPr>
          <a:xfrm>
            <a:off x="3526523" y="5094245"/>
            <a:ext cx="4329178" cy="1754326"/>
          </a:xfrm>
          <a:prstGeom prst="rect">
            <a:avLst/>
          </a:prstGeom>
          <a:noFill/>
        </p:spPr>
        <p:txBody>
          <a:bodyPr wrap="square" rtlCol="0">
            <a:spAutoFit/>
          </a:bodyPr>
          <a:lstStyle/>
          <a:p>
            <a:pPr algn="ctr"/>
            <a:r>
              <a:rPr lang="es-ES_tradnl" sz="5400" dirty="0">
                <a:solidFill>
                  <a:srgbClr val="592F82"/>
                </a:solidFill>
                <a:latin typeface="Bebas Neue" charset="0"/>
                <a:ea typeface="Bebas Neue" charset="0"/>
                <a:cs typeface="Bebas Neue" charset="0"/>
              </a:rPr>
              <a:t>Nivel 1</a:t>
            </a:r>
          </a:p>
          <a:p>
            <a:pPr algn="ctr"/>
            <a:r>
              <a:rPr lang="es-ES_tradnl" sz="5400" dirty="0">
                <a:solidFill>
                  <a:schemeClr val="bg1">
                    <a:lumMod val="50000"/>
                  </a:schemeClr>
                </a:solidFill>
                <a:latin typeface="Bebas Neue" charset="0"/>
                <a:ea typeface="Bebas Neue" charset="0"/>
                <a:cs typeface="Bebas Neue" charset="0"/>
              </a:rPr>
              <a:t>Básico</a:t>
            </a:r>
          </a:p>
        </p:txBody>
      </p:sp>
      <p:sp>
        <p:nvSpPr>
          <p:cNvPr id="34" name="CuadroTexto 33">
            <a:extLst>
              <a:ext uri="{FF2B5EF4-FFF2-40B4-BE49-F238E27FC236}">
                <a16:creationId xmlns:a16="http://schemas.microsoft.com/office/drawing/2014/main" id="{AB68A8B3-154F-471B-80A6-E9B9C9C29427}"/>
              </a:ext>
            </a:extLst>
          </p:cNvPr>
          <p:cNvSpPr txBox="1"/>
          <p:nvPr/>
        </p:nvSpPr>
        <p:spPr>
          <a:xfrm>
            <a:off x="10701869" y="3424512"/>
            <a:ext cx="4329178" cy="1754326"/>
          </a:xfrm>
          <a:prstGeom prst="rect">
            <a:avLst/>
          </a:prstGeom>
          <a:noFill/>
        </p:spPr>
        <p:txBody>
          <a:bodyPr wrap="square" rtlCol="0">
            <a:spAutoFit/>
          </a:bodyPr>
          <a:lstStyle/>
          <a:p>
            <a:pPr algn="ctr"/>
            <a:r>
              <a:rPr lang="es-ES_tradnl" sz="5400" dirty="0">
                <a:solidFill>
                  <a:srgbClr val="592F82"/>
                </a:solidFill>
                <a:latin typeface="Bebas Neue" charset="0"/>
                <a:ea typeface="Bebas Neue" charset="0"/>
                <a:cs typeface="Bebas Neue" charset="0"/>
              </a:rPr>
              <a:t>Nivel 2</a:t>
            </a:r>
          </a:p>
          <a:p>
            <a:pPr algn="ctr"/>
            <a:r>
              <a:rPr lang="es-ES_tradnl" sz="5400" dirty="0">
                <a:solidFill>
                  <a:schemeClr val="bg1">
                    <a:lumMod val="50000"/>
                  </a:schemeClr>
                </a:solidFill>
                <a:latin typeface="Bebas Neue" charset="0"/>
                <a:ea typeface="Bebas Neue" charset="0"/>
                <a:cs typeface="Bebas Neue" charset="0"/>
              </a:rPr>
              <a:t>Intermedio</a:t>
            </a:r>
          </a:p>
        </p:txBody>
      </p:sp>
      <p:sp>
        <p:nvSpPr>
          <p:cNvPr id="35" name="CuadroTexto 34">
            <a:extLst>
              <a:ext uri="{FF2B5EF4-FFF2-40B4-BE49-F238E27FC236}">
                <a16:creationId xmlns:a16="http://schemas.microsoft.com/office/drawing/2014/main" id="{97C4F273-F08E-4C9E-AC7B-31C99BDC94BA}"/>
              </a:ext>
            </a:extLst>
          </p:cNvPr>
          <p:cNvSpPr txBox="1"/>
          <p:nvPr/>
        </p:nvSpPr>
        <p:spPr>
          <a:xfrm>
            <a:off x="18183949" y="1533360"/>
            <a:ext cx="4329178" cy="1754326"/>
          </a:xfrm>
          <a:prstGeom prst="rect">
            <a:avLst/>
          </a:prstGeom>
          <a:noFill/>
        </p:spPr>
        <p:txBody>
          <a:bodyPr wrap="square" rtlCol="0">
            <a:spAutoFit/>
          </a:bodyPr>
          <a:lstStyle/>
          <a:p>
            <a:pPr algn="ctr"/>
            <a:r>
              <a:rPr lang="es-ES_tradnl" sz="5400" dirty="0">
                <a:solidFill>
                  <a:srgbClr val="592F82"/>
                </a:solidFill>
                <a:latin typeface="Bebas Neue" charset="0"/>
                <a:ea typeface="Bebas Neue" charset="0"/>
                <a:cs typeface="Bebas Neue" charset="0"/>
              </a:rPr>
              <a:t>Nivel 3</a:t>
            </a:r>
          </a:p>
          <a:p>
            <a:pPr algn="ctr"/>
            <a:r>
              <a:rPr lang="es-ES_tradnl" sz="5400" dirty="0">
                <a:solidFill>
                  <a:schemeClr val="bg1">
                    <a:lumMod val="50000"/>
                  </a:schemeClr>
                </a:solidFill>
                <a:latin typeface="Bebas Neue" charset="0"/>
                <a:ea typeface="Bebas Neue" charset="0"/>
                <a:cs typeface="Bebas Neue" charset="0"/>
              </a:rPr>
              <a:t>Avanzado</a:t>
            </a:r>
          </a:p>
        </p:txBody>
      </p:sp>
      <p:pic>
        <p:nvPicPr>
          <p:cNvPr id="36" name="Imagen 35">
            <a:extLst>
              <a:ext uri="{FF2B5EF4-FFF2-40B4-BE49-F238E27FC236}">
                <a16:creationId xmlns:a16="http://schemas.microsoft.com/office/drawing/2014/main" id="{B9CF7F1E-1135-4D71-884C-D8A44C466C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633" y="893004"/>
            <a:ext cx="2009968" cy="2009968"/>
          </a:xfrm>
          <a:prstGeom prst="rect">
            <a:avLst/>
          </a:prstGeom>
        </p:spPr>
      </p:pic>
      <p:sp>
        <p:nvSpPr>
          <p:cNvPr id="24" name="CuadroTexto 23">
            <a:extLst>
              <a:ext uri="{FF2B5EF4-FFF2-40B4-BE49-F238E27FC236}">
                <a16:creationId xmlns:a16="http://schemas.microsoft.com/office/drawing/2014/main" id="{7BEBB4BE-A337-4080-849E-332B9D786049}"/>
              </a:ext>
            </a:extLst>
          </p:cNvPr>
          <p:cNvSpPr txBox="1"/>
          <p:nvPr/>
        </p:nvSpPr>
        <p:spPr>
          <a:xfrm>
            <a:off x="16929001" y="5971408"/>
            <a:ext cx="6839074" cy="2729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2800" dirty="0">
                <a:solidFill>
                  <a:schemeClr val="tx1">
                    <a:lumMod val="65000"/>
                    <a:lumOff val="35000"/>
                  </a:schemeClr>
                </a:solidFill>
              </a:rPr>
              <a:t> Mecanismos de publicación automática de los datos (ETL-proceso de extracción, transformación y carga o scripts)</a:t>
            </a:r>
          </a:p>
          <a:p>
            <a:endParaRPr lang="es-CO" sz="2800" dirty="0">
              <a:solidFill>
                <a:schemeClr val="tx1">
                  <a:lumMod val="65000"/>
                  <a:lumOff val="35000"/>
                </a:schemeClr>
              </a:solidFill>
            </a:endParaRPr>
          </a:p>
          <a:p>
            <a:endParaRPr lang="es-CO" sz="2800" dirty="0">
              <a:solidFill>
                <a:schemeClr val="tx1">
                  <a:lumMod val="65000"/>
                  <a:lumOff val="35000"/>
                </a:schemeClr>
              </a:solidFill>
            </a:endParaRPr>
          </a:p>
          <a:p>
            <a:r>
              <a:rPr lang="es-CO" sz="2800" dirty="0">
                <a:solidFill>
                  <a:schemeClr val="tx1">
                    <a:lumMod val="65000"/>
                    <a:lumOff val="35000"/>
                  </a:schemeClr>
                </a:solidFill>
              </a:rPr>
              <a:t>Enlazado con otro(s) conjunto(s) de datos.</a:t>
            </a:r>
          </a:p>
        </p:txBody>
      </p:sp>
      <p:pic>
        <p:nvPicPr>
          <p:cNvPr id="27" name="Imagen 26">
            <a:extLst>
              <a:ext uri="{FF2B5EF4-FFF2-40B4-BE49-F238E27FC236}">
                <a16:creationId xmlns:a16="http://schemas.microsoft.com/office/drawing/2014/main" id="{66B622A8-6575-4594-8C61-410EECA35AA4}"/>
              </a:ext>
            </a:extLst>
          </p:cNvPr>
          <p:cNvPicPr>
            <a:picLocks noChangeAspect="1"/>
          </p:cNvPicPr>
          <p:nvPr/>
        </p:nvPicPr>
        <p:blipFill>
          <a:blip r:embed="rId5"/>
          <a:stretch>
            <a:fillRect/>
          </a:stretch>
        </p:blipFill>
        <p:spPr>
          <a:xfrm>
            <a:off x="18477310" y="9396689"/>
            <a:ext cx="4035817" cy="2834640"/>
          </a:xfrm>
          <a:prstGeom prst="rect">
            <a:avLst/>
          </a:prstGeom>
        </p:spPr>
      </p:pic>
      <p:sp>
        <p:nvSpPr>
          <p:cNvPr id="16" name="CuadroTexto 15">
            <a:extLst>
              <a:ext uri="{FF2B5EF4-FFF2-40B4-BE49-F238E27FC236}">
                <a16:creationId xmlns:a16="http://schemas.microsoft.com/office/drawing/2014/main" id="{CE42831B-DA8A-4745-85E1-2480BDAABF45}"/>
              </a:ext>
            </a:extLst>
          </p:cNvPr>
          <p:cNvSpPr txBox="1"/>
          <p:nvPr/>
        </p:nvSpPr>
        <p:spPr>
          <a:xfrm>
            <a:off x="2271258" y="7888584"/>
            <a:ext cx="6473952" cy="5314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2800" dirty="0">
                <a:solidFill>
                  <a:schemeClr val="bg1">
                    <a:lumMod val="85000"/>
                  </a:schemeClr>
                </a:solidFill>
              </a:rPr>
              <a:t>Identifica y Prioriza</a:t>
            </a:r>
          </a:p>
          <a:p>
            <a:endParaRPr lang="es-CO" sz="2800" dirty="0">
              <a:solidFill>
                <a:schemeClr val="bg1">
                  <a:lumMod val="85000"/>
                </a:schemeClr>
              </a:solidFill>
            </a:endParaRPr>
          </a:p>
          <a:p>
            <a:r>
              <a:rPr lang="es-CO" sz="2800" dirty="0">
                <a:solidFill>
                  <a:schemeClr val="bg1">
                    <a:lumMod val="85000"/>
                  </a:schemeClr>
                </a:solidFill>
              </a:rPr>
              <a:t>Disponible en lotes y actualizado</a:t>
            </a:r>
          </a:p>
          <a:p>
            <a:endParaRPr lang="es-CO" sz="2800" dirty="0">
              <a:solidFill>
                <a:schemeClr val="bg1">
                  <a:lumMod val="85000"/>
                </a:schemeClr>
              </a:solidFill>
            </a:endParaRPr>
          </a:p>
          <a:p>
            <a:r>
              <a:rPr lang="es-CO" sz="2800" dirty="0">
                <a:solidFill>
                  <a:schemeClr val="bg1">
                    <a:lumMod val="85000"/>
                  </a:schemeClr>
                </a:solidFill>
              </a:rPr>
              <a:t>Documentado a través de Metadatos</a:t>
            </a:r>
          </a:p>
          <a:p>
            <a:endParaRPr lang="es-CO" sz="2800" dirty="0">
              <a:solidFill>
                <a:schemeClr val="bg1">
                  <a:lumMod val="85000"/>
                </a:schemeClr>
              </a:solidFill>
            </a:endParaRPr>
          </a:p>
          <a:p>
            <a:r>
              <a:rPr lang="es-CO" sz="2800" dirty="0">
                <a:solidFill>
                  <a:schemeClr val="bg1">
                    <a:lumMod val="85000"/>
                  </a:schemeClr>
                </a:solidFill>
              </a:rPr>
              <a:t>Disponible en el Portal de Datos (enlazados o federados) </a:t>
            </a:r>
          </a:p>
          <a:p>
            <a:endParaRPr lang="es-CO" sz="2800" dirty="0">
              <a:solidFill>
                <a:schemeClr val="bg1">
                  <a:lumMod val="85000"/>
                </a:schemeClr>
              </a:solidFill>
            </a:endParaRPr>
          </a:p>
          <a:p>
            <a:r>
              <a:rPr lang="es-CO" sz="2800" dirty="0">
                <a:solidFill>
                  <a:schemeClr val="bg1">
                    <a:lumMod val="85000"/>
                  </a:schemeClr>
                </a:solidFill>
              </a:rPr>
              <a:t>Sin restricción técnica o legal</a:t>
            </a:r>
          </a:p>
          <a:p>
            <a:endParaRPr lang="es-CO" sz="2800" dirty="0">
              <a:solidFill>
                <a:schemeClr val="bg1">
                  <a:lumMod val="85000"/>
                </a:schemeClr>
              </a:solidFill>
            </a:endParaRPr>
          </a:p>
          <a:p>
            <a:r>
              <a:rPr lang="es-CO" sz="2800" dirty="0">
                <a:solidFill>
                  <a:schemeClr val="bg1">
                    <a:lumMod val="85000"/>
                  </a:schemeClr>
                </a:solidFill>
              </a:rPr>
              <a:t>Licencia abierta</a:t>
            </a:r>
          </a:p>
        </p:txBody>
      </p:sp>
      <p:sp>
        <p:nvSpPr>
          <p:cNvPr id="17" name="CuadroTexto 16">
            <a:extLst>
              <a:ext uri="{FF2B5EF4-FFF2-40B4-BE49-F238E27FC236}">
                <a16:creationId xmlns:a16="http://schemas.microsoft.com/office/drawing/2014/main" id="{D0DBB61A-CD04-452E-82B5-4F0564DFCA65}"/>
              </a:ext>
            </a:extLst>
          </p:cNvPr>
          <p:cNvSpPr txBox="1"/>
          <p:nvPr/>
        </p:nvSpPr>
        <p:spPr>
          <a:xfrm>
            <a:off x="9443426" y="6523788"/>
            <a:ext cx="6839074" cy="5745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CO" sz="2800" dirty="0">
                <a:solidFill>
                  <a:schemeClr val="tx1">
                    <a:lumMod val="65000"/>
                    <a:lumOff val="35000"/>
                  </a:schemeClr>
                </a:solidFill>
              </a:rPr>
              <a:t> Legalidad para su publicación (no es de carácter clasificada ni reservada)</a:t>
            </a:r>
          </a:p>
          <a:p>
            <a:endParaRPr lang="es-CO" sz="2800" dirty="0">
              <a:solidFill>
                <a:schemeClr val="tx1">
                  <a:lumMod val="65000"/>
                  <a:lumOff val="35000"/>
                </a:schemeClr>
              </a:solidFill>
            </a:endParaRPr>
          </a:p>
          <a:p>
            <a:r>
              <a:rPr lang="es-CO" sz="2800" dirty="0">
                <a:solidFill>
                  <a:schemeClr val="tx1">
                    <a:lumMod val="65000"/>
                    <a:lumOff val="35000"/>
                  </a:schemeClr>
                </a:solidFill>
              </a:rPr>
              <a:t>Datos Georreferenciados </a:t>
            </a:r>
          </a:p>
          <a:p>
            <a:endParaRPr lang="es-CO" sz="2800" dirty="0">
              <a:solidFill>
                <a:schemeClr val="tx1">
                  <a:lumMod val="65000"/>
                  <a:lumOff val="35000"/>
                </a:schemeClr>
              </a:solidFill>
            </a:endParaRPr>
          </a:p>
          <a:p>
            <a:r>
              <a:rPr lang="es-CO" sz="2800" dirty="0">
                <a:solidFill>
                  <a:schemeClr val="tx1">
                    <a:lumMod val="65000"/>
                    <a:lumOff val="35000"/>
                  </a:schemeClr>
                </a:solidFill>
              </a:rPr>
              <a:t>Divulgación y Promoción</a:t>
            </a:r>
          </a:p>
          <a:p>
            <a:r>
              <a:rPr lang="es-CO" sz="2800" dirty="0">
                <a:solidFill>
                  <a:schemeClr val="tx1">
                    <a:lumMod val="65000"/>
                    <a:lumOff val="35000"/>
                  </a:schemeClr>
                </a:solidFill>
              </a:rPr>
              <a:t> </a:t>
            </a:r>
          </a:p>
          <a:p>
            <a:r>
              <a:rPr lang="es-CO" sz="2800" dirty="0">
                <a:solidFill>
                  <a:schemeClr val="tx1">
                    <a:lumMod val="65000"/>
                    <a:lumOff val="35000"/>
                  </a:schemeClr>
                </a:solidFill>
              </a:rPr>
              <a:t>Mecanismos de acceso por medio de APIs</a:t>
            </a:r>
          </a:p>
          <a:p>
            <a:endParaRPr lang="es-CO" sz="2800" dirty="0">
              <a:solidFill>
                <a:schemeClr val="tx1">
                  <a:lumMod val="65000"/>
                  <a:lumOff val="35000"/>
                </a:schemeClr>
              </a:solidFill>
            </a:endParaRPr>
          </a:p>
          <a:p>
            <a:r>
              <a:rPr lang="es-CO" sz="2800" dirty="0">
                <a:solidFill>
                  <a:schemeClr val="tx1">
                    <a:lumMod val="65000"/>
                    <a:lumOff val="35000"/>
                  </a:schemeClr>
                </a:solidFill>
              </a:rPr>
              <a:t>Estrategia de Mejoras </a:t>
            </a:r>
          </a:p>
          <a:p>
            <a:endParaRPr lang="es-CO" sz="2800" dirty="0">
              <a:solidFill>
                <a:schemeClr val="tx1">
                  <a:lumMod val="65000"/>
                  <a:lumOff val="35000"/>
                </a:schemeClr>
              </a:solidFill>
            </a:endParaRPr>
          </a:p>
          <a:p>
            <a:r>
              <a:rPr lang="es-CO" sz="2800" dirty="0">
                <a:solidFill>
                  <a:schemeClr val="tx1">
                    <a:lumMod val="65000"/>
                    <a:lumOff val="35000"/>
                  </a:schemeClr>
                </a:solidFill>
              </a:rPr>
              <a:t>Satisfacción del Usuario</a:t>
            </a:r>
          </a:p>
        </p:txBody>
      </p:sp>
    </p:spTree>
    <p:extLst>
      <p:ext uri="{BB962C8B-B14F-4D97-AF65-F5344CB8AC3E}">
        <p14:creationId xmlns:p14="http://schemas.microsoft.com/office/powerpoint/2010/main" val="321103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12333513" y="10387283"/>
            <a:ext cx="12050487" cy="2743200"/>
          </a:xfrm>
          <a:prstGeom prst="rect">
            <a:avLst/>
          </a:prstGeom>
          <a:solidFill>
            <a:srgbClr val="7BC5D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Shape 99"/>
          <p:cNvSpPr/>
          <p:nvPr/>
        </p:nvSpPr>
        <p:spPr>
          <a:xfrm>
            <a:off x="6733715" y="460027"/>
            <a:ext cx="12265486"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endParaRPr lang="es-ES_tradnl" sz="8800" b="0" dirty="0">
              <a:solidFill>
                <a:srgbClr val="54297F"/>
              </a:solidFill>
              <a:latin typeface="Work Sans" charset="0"/>
              <a:ea typeface="Work Sans" charset="0"/>
              <a:cs typeface="Work Sans" charset="0"/>
            </a:endParaRPr>
          </a:p>
        </p:txBody>
      </p:sp>
      <p:sp>
        <p:nvSpPr>
          <p:cNvPr id="21" name="CuadroTexto 20"/>
          <p:cNvSpPr txBox="1"/>
          <p:nvPr/>
        </p:nvSpPr>
        <p:spPr>
          <a:xfrm>
            <a:off x="16152333" y="10917305"/>
            <a:ext cx="6325009"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s-ES_tradnl" dirty="0">
                <a:solidFill>
                  <a:schemeClr val="bg1"/>
                </a:solidFill>
                <a:latin typeface="Bebas Neue" charset="0"/>
                <a:ea typeface="Bebas Neue" charset="0"/>
                <a:cs typeface="Bebas Neue" charset="0"/>
              </a:rPr>
              <a:t>Genera credibilidad en la Entidad</a:t>
            </a:r>
            <a:endParaRPr kumimoji="0" lang="es-ES_tradnl" sz="5000" b="0" i="0" u="none" strike="noStrike" cap="none" spc="0" normalizeH="0" baseline="0" dirty="0">
              <a:ln>
                <a:noFill/>
              </a:ln>
              <a:solidFill>
                <a:schemeClr val="bg1"/>
              </a:solidFill>
              <a:effectLst/>
              <a:uFillTx/>
              <a:latin typeface="Bebas Neue" charset="0"/>
              <a:ea typeface="Bebas Neue" charset="0"/>
              <a:cs typeface="Bebas Neue" charset="0"/>
              <a:sym typeface="Helvetica Light"/>
            </a:endParaRPr>
          </a:p>
        </p:txBody>
      </p:sp>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r="73301" b="75828"/>
          <a:stretch/>
        </p:blipFill>
        <p:spPr>
          <a:xfrm>
            <a:off x="0" y="0"/>
            <a:ext cx="6510302" cy="3315400"/>
          </a:xfrm>
          <a:prstGeom prst="rect">
            <a:avLst/>
          </a:prstGeom>
        </p:spPr>
      </p:pic>
      <p:sp>
        <p:nvSpPr>
          <p:cNvPr id="15" name="Shape 99"/>
          <p:cNvSpPr/>
          <p:nvPr/>
        </p:nvSpPr>
        <p:spPr>
          <a:xfrm>
            <a:off x="6733715" y="1105002"/>
            <a:ext cx="16573008" cy="151964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000" dirty="0">
                <a:solidFill>
                  <a:srgbClr val="54297F"/>
                </a:solidFill>
                <a:latin typeface="Bebas Neue" charset="0"/>
                <a:ea typeface="Bebas Neue" charset="0"/>
                <a:cs typeface="Bebas Neue" charset="0"/>
              </a:rPr>
              <a:t>Beneficios del Sello de Excelencia </a:t>
            </a:r>
          </a:p>
        </p:txBody>
      </p:sp>
      <p:sp>
        <p:nvSpPr>
          <p:cNvPr id="17" name="Rectángulo 16"/>
          <p:cNvSpPr/>
          <p:nvPr/>
        </p:nvSpPr>
        <p:spPr>
          <a:xfrm>
            <a:off x="0" y="7430724"/>
            <a:ext cx="12050487" cy="2743200"/>
          </a:xfrm>
          <a:prstGeom prst="rect">
            <a:avLst/>
          </a:prstGeom>
          <a:solidFill>
            <a:srgbClr val="7BC5D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CuadroTexto 10"/>
          <p:cNvSpPr txBox="1"/>
          <p:nvPr/>
        </p:nvSpPr>
        <p:spPr>
          <a:xfrm>
            <a:off x="3586627" y="8341148"/>
            <a:ext cx="8190845"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CO" dirty="0">
                <a:solidFill>
                  <a:schemeClr val="bg1"/>
                </a:solidFill>
                <a:latin typeface="Bebas Neue" charset="0"/>
                <a:ea typeface="Bebas Neue" charset="0"/>
                <a:cs typeface="Bebas Neue" charset="0"/>
              </a:rPr>
              <a:t>Mejora  la eficiencia y eficacia </a:t>
            </a:r>
            <a:endParaRPr kumimoji="0" lang="es-ES_tradnl" sz="5000" b="0" i="0" u="none" strike="noStrike" cap="none" spc="0" normalizeH="0" baseline="0" dirty="0">
              <a:ln>
                <a:noFill/>
              </a:ln>
              <a:solidFill>
                <a:schemeClr val="bg1"/>
              </a:solidFill>
              <a:effectLst/>
              <a:uFillTx/>
              <a:latin typeface="Bebas Neue" charset="0"/>
              <a:ea typeface="Bebas Neue" charset="0"/>
              <a:cs typeface="Bebas Neue" charset="0"/>
              <a:sym typeface="Helvetica Light"/>
            </a:endParaRPr>
          </a:p>
        </p:txBody>
      </p:sp>
      <p:sp>
        <p:nvSpPr>
          <p:cNvPr id="18" name="Rectángulo 17"/>
          <p:cNvSpPr/>
          <p:nvPr/>
        </p:nvSpPr>
        <p:spPr>
          <a:xfrm>
            <a:off x="0" y="10397860"/>
            <a:ext cx="12050487" cy="2743200"/>
          </a:xfrm>
          <a:prstGeom prst="rect">
            <a:avLst/>
          </a:prstGeom>
          <a:solidFill>
            <a:srgbClr val="7BC5D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CuadroTexto 19"/>
          <p:cNvSpPr txBox="1"/>
          <p:nvPr/>
        </p:nvSpPr>
        <p:spPr>
          <a:xfrm>
            <a:off x="3427880" y="11012860"/>
            <a:ext cx="8172108"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s-CO" dirty="0">
                <a:solidFill>
                  <a:schemeClr val="bg1"/>
                </a:solidFill>
                <a:latin typeface="Bebas Neue" charset="0"/>
                <a:ea typeface="Bebas Neue" charset="0"/>
                <a:cs typeface="Bebas Neue" charset="0"/>
              </a:rPr>
              <a:t>Asegura el cumplimiento de la </a:t>
            </a:r>
          </a:p>
          <a:p>
            <a:pPr algn="l"/>
            <a:r>
              <a:rPr lang="es-CO" dirty="0">
                <a:solidFill>
                  <a:schemeClr val="bg1"/>
                </a:solidFill>
                <a:latin typeface="Bebas Neue" charset="0"/>
                <a:ea typeface="Bebas Neue" charset="0"/>
                <a:cs typeface="Bebas Neue" charset="0"/>
              </a:rPr>
              <a:t>Legislación Nacional </a:t>
            </a:r>
            <a:endParaRPr kumimoji="0" lang="es-ES_tradnl" sz="5000" b="0" i="0" u="none" strike="noStrike" cap="none" spc="0" normalizeH="0" baseline="0" dirty="0">
              <a:ln>
                <a:noFill/>
              </a:ln>
              <a:solidFill>
                <a:schemeClr val="bg1"/>
              </a:solidFill>
              <a:effectLst/>
              <a:uFillTx/>
              <a:latin typeface="Bebas Neue" charset="0"/>
              <a:ea typeface="Bebas Neue" charset="0"/>
              <a:cs typeface="Bebas Neue" charset="0"/>
              <a:sym typeface="Helvetica Light"/>
            </a:endParaRPr>
          </a:p>
        </p:txBody>
      </p:sp>
      <p:sp>
        <p:nvSpPr>
          <p:cNvPr id="23" name="Rectángulo 22"/>
          <p:cNvSpPr/>
          <p:nvPr/>
        </p:nvSpPr>
        <p:spPr>
          <a:xfrm>
            <a:off x="12333512" y="7424714"/>
            <a:ext cx="12050487" cy="2743200"/>
          </a:xfrm>
          <a:prstGeom prst="rect">
            <a:avLst/>
          </a:prstGeom>
          <a:solidFill>
            <a:srgbClr val="7BC5D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CuadroTexto 18"/>
          <p:cNvSpPr txBox="1"/>
          <p:nvPr/>
        </p:nvSpPr>
        <p:spPr>
          <a:xfrm>
            <a:off x="15931461" y="7580001"/>
            <a:ext cx="8251371"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CO" dirty="0">
                <a:solidFill>
                  <a:schemeClr val="bg1"/>
                </a:solidFill>
                <a:latin typeface="Bebas Neue" charset="0"/>
                <a:ea typeface="Bebas Neue" charset="0"/>
                <a:cs typeface="Bebas Neue" charset="0"/>
              </a:rPr>
              <a:t>Desarrolla una cultura interna de constante mejora de los procesos y productos </a:t>
            </a:r>
            <a:endParaRPr kumimoji="0" lang="es-ES_tradnl" sz="5000" b="0" i="0" u="none" strike="noStrike" cap="none" spc="0" normalizeH="0" baseline="0" dirty="0">
              <a:ln>
                <a:noFill/>
              </a:ln>
              <a:solidFill>
                <a:schemeClr val="bg1"/>
              </a:solidFill>
              <a:effectLst/>
              <a:uFillTx/>
              <a:latin typeface="Bebas Neue" charset="0"/>
              <a:ea typeface="Bebas Neue" charset="0"/>
              <a:cs typeface="Bebas Neue" charset="0"/>
              <a:sym typeface="Helvetica Light"/>
            </a:endParaRPr>
          </a:p>
        </p:txBody>
      </p:sp>
      <p:sp>
        <p:nvSpPr>
          <p:cNvPr id="24" name="Elipse 23"/>
          <p:cNvSpPr/>
          <p:nvPr/>
        </p:nvSpPr>
        <p:spPr>
          <a:xfrm>
            <a:off x="1295722" y="7849256"/>
            <a:ext cx="1959429" cy="1959429"/>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Elipse 24"/>
          <p:cNvSpPr/>
          <p:nvPr/>
        </p:nvSpPr>
        <p:spPr>
          <a:xfrm>
            <a:off x="1295722" y="10789744"/>
            <a:ext cx="1959429" cy="1959429"/>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6" name="Elipse 25"/>
          <p:cNvSpPr/>
          <p:nvPr/>
        </p:nvSpPr>
        <p:spPr>
          <a:xfrm>
            <a:off x="13748982" y="7816599"/>
            <a:ext cx="1959429" cy="1959429"/>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7" name="Elipse 26"/>
          <p:cNvSpPr/>
          <p:nvPr/>
        </p:nvSpPr>
        <p:spPr>
          <a:xfrm>
            <a:off x="13836473" y="10779167"/>
            <a:ext cx="1959429" cy="1959429"/>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t="19564" b="15714"/>
          <a:stretch/>
        </p:blipFill>
        <p:spPr>
          <a:xfrm>
            <a:off x="1421387" y="10875352"/>
            <a:ext cx="1726460" cy="1648619"/>
          </a:xfrm>
          <a:prstGeom prst="rect">
            <a:avLst/>
          </a:prstGeom>
        </p:spPr>
      </p:pic>
      <p:grpSp>
        <p:nvGrpSpPr>
          <p:cNvPr id="6" name="Grupo 5">
            <a:extLst>
              <a:ext uri="{FF2B5EF4-FFF2-40B4-BE49-F238E27FC236}">
                <a16:creationId xmlns:a16="http://schemas.microsoft.com/office/drawing/2014/main" id="{C3C50F30-AF0C-4AE0-802D-65EEE38443A8}"/>
              </a:ext>
            </a:extLst>
          </p:cNvPr>
          <p:cNvGrpSpPr/>
          <p:nvPr/>
        </p:nvGrpSpPr>
        <p:grpSpPr>
          <a:xfrm>
            <a:off x="5752229" y="4391753"/>
            <a:ext cx="12050486" cy="2743200"/>
            <a:chOff x="42190" y="4292591"/>
            <a:chExt cx="12050486" cy="2743200"/>
          </a:xfrm>
        </p:grpSpPr>
        <p:sp>
          <p:nvSpPr>
            <p:cNvPr id="2" name="Rectángulo 1"/>
            <p:cNvSpPr/>
            <p:nvPr/>
          </p:nvSpPr>
          <p:spPr>
            <a:xfrm>
              <a:off x="42190" y="4292591"/>
              <a:ext cx="12050486" cy="2743200"/>
            </a:xfrm>
            <a:prstGeom prst="rect">
              <a:avLst/>
            </a:prstGeom>
            <a:solidFill>
              <a:srgbClr val="7BC5D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CuadroTexto 7"/>
            <p:cNvSpPr txBox="1"/>
            <p:nvPr/>
          </p:nvSpPr>
          <p:spPr>
            <a:xfrm>
              <a:off x="3559045" y="5272612"/>
              <a:ext cx="5371662"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ES_tradnl" sz="5000" b="0" i="0" u="none" strike="noStrike" cap="none" spc="0" normalizeH="0" baseline="0" dirty="0">
                  <a:ln>
                    <a:noFill/>
                  </a:ln>
                  <a:solidFill>
                    <a:schemeClr val="bg1"/>
                  </a:solidFill>
                  <a:effectLst/>
                  <a:uFillTx/>
                  <a:latin typeface="Bebas Neue" charset="0"/>
                  <a:ea typeface="Bebas Neue" charset="0"/>
                  <a:cs typeface="Bebas Neue" charset="0"/>
                  <a:sym typeface="Helvetica Light"/>
                </a:rPr>
                <a:t>Valor Diferenciador </a:t>
              </a:r>
            </a:p>
          </p:txBody>
        </p:sp>
        <p:sp>
          <p:nvSpPr>
            <p:cNvPr id="4" name="Elipse 3"/>
            <p:cNvSpPr/>
            <p:nvPr/>
          </p:nvSpPr>
          <p:spPr>
            <a:xfrm>
              <a:off x="1295722" y="4767942"/>
              <a:ext cx="1959429" cy="1959429"/>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28" name="Imagen 27"/>
            <p:cNvPicPr>
              <a:picLocks noChangeAspect="1"/>
            </p:cNvPicPr>
            <p:nvPr/>
          </p:nvPicPr>
          <p:blipFill rotWithShape="1">
            <a:blip r:embed="rId5" cstate="print">
              <a:extLst>
                <a:ext uri="{28A0092B-C50C-407E-A947-70E740481C1C}">
                  <a14:useLocalDpi xmlns:a14="http://schemas.microsoft.com/office/drawing/2010/main" val="0"/>
                </a:ext>
              </a:extLst>
            </a:blip>
            <a:srcRect t="19564" b="8691"/>
            <a:stretch/>
          </p:blipFill>
          <p:spPr>
            <a:xfrm>
              <a:off x="1594946" y="5070569"/>
              <a:ext cx="1422273" cy="1505530"/>
            </a:xfrm>
            <a:prstGeom prst="rect">
              <a:avLst/>
            </a:prstGeom>
          </p:spPr>
        </p:pic>
      </p:grpSp>
      <p:pic>
        <p:nvPicPr>
          <p:cNvPr id="30" name="Imagen 29"/>
          <p:cNvPicPr>
            <a:picLocks noChangeAspect="1"/>
          </p:cNvPicPr>
          <p:nvPr/>
        </p:nvPicPr>
        <p:blipFill rotWithShape="1">
          <a:blip r:embed="rId6" cstate="print">
            <a:extLst>
              <a:ext uri="{28A0092B-C50C-407E-A947-70E740481C1C}">
                <a14:useLocalDpi xmlns:a14="http://schemas.microsoft.com/office/drawing/2010/main" val="0"/>
              </a:ext>
            </a:extLst>
          </a:blip>
          <a:srcRect t="29524" b="29841"/>
          <a:stretch/>
        </p:blipFill>
        <p:spPr>
          <a:xfrm>
            <a:off x="13836473" y="11149771"/>
            <a:ext cx="2032834" cy="1218771"/>
          </a:xfrm>
          <a:prstGeom prst="rect">
            <a:avLst/>
          </a:prstGeom>
        </p:spPr>
      </p:pic>
      <p:pic>
        <p:nvPicPr>
          <p:cNvPr id="31" name="Imagen 30"/>
          <p:cNvPicPr>
            <a:picLocks noChangeAspect="1"/>
          </p:cNvPicPr>
          <p:nvPr/>
        </p:nvPicPr>
        <p:blipFill rotWithShape="1">
          <a:blip r:embed="rId7" cstate="print">
            <a:extLst>
              <a:ext uri="{28A0092B-C50C-407E-A947-70E740481C1C}">
                <a14:useLocalDpi xmlns:a14="http://schemas.microsoft.com/office/drawing/2010/main" val="0"/>
              </a:ext>
            </a:extLst>
          </a:blip>
          <a:srcRect t="27857" b="25868"/>
          <a:stretch/>
        </p:blipFill>
        <p:spPr>
          <a:xfrm>
            <a:off x="1329036" y="8049881"/>
            <a:ext cx="2067627" cy="1411652"/>
          </a:xfrm>
          <a:prstGeom prst="rect">
            <a:avLst/>
          </a:prstGeom>
        </p:spPr>
      </p:pic>
      <p:pic>
        <p:nvPicPr>
          <p:cNvPr id="32" name="Imagen 31"/>
          <p:cNvPicPr>
            <a:picLocks noChangeAspect="1"/>
          </p:cNvPicPr>
          <p:nvPr/>
        </p:nvPicPr>
        <p:blipFill rotWithShape="1">
          <a:blip r:embed="rId8" cstate="print">
            <a:extLst>
              <a:ext uri="{28A0092B-C50C-407E-A947-70E740481C1C}">
                <a14:useLocalDpi xmlns:a14="http://schemas.microsoft.com/office/drawing/2010/main" val="0"/>
              </a:ext>
            </a:extLst>
          </a:blip>
          <a:srcRect t="17856" b="17524"/>
          <a:stretch/>
        </p:blipFill>
        <p:spPr>
          <a:xfrm>
            <a:off x="13938946" y="8002748"/>
            <a:ext cx="1579500" cy="1505917"/>
          </a:xfrm>
          <a:prstGeom prst="rect">
            <a:avLst/>
          </a:prstGeom>
        </p:spPr>
      </p:pic>
      <p:pic>
        <p:nvPicPr>
          <p:cNvPr id="29" name="Imagen 28">
            <a:extLst>
              <a:ext uri="{FF2B5EF4-FFF2-40B4-BE49-F238E27FC236}">
                <a16:creationId xmlns:a16="http://schemas.microsoft.com/office/drawing/2014/main" id="{30B16494-4FEE-4030-B072-ABB08D605A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8633" y="893004"/>
            <a:ext cx="2009968" cy="2009968"/>
          </a:xfrm>
          <a:prstGeom prst="rect">
            <a:avLst/>
          </a:prstGeom>
        </p:spPr>
      </p:pic>
    </p:spTree>
    <p:extLst>
      <p:ext uri="{BB962C8B-B14F-4D97-AF65-F5344CB8AC3E}">
        <p14:creationId xmlns:p14="http://schemas.microsoft.com/office/powerpoint/2010/main" val="22654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5" name="Rectángulo 4"/>
          <p:cNvSpPr/>
          <p:nvPr/>
        </p:nvSpPr>
        <p:spPr>
          <a:xfrm>
            <a:off x="14341641" y="3319156"/>
            <a:ext cx="9416718" cy="6986528"/>
          </a:xfrm>
          <a:prstGeom prst="rect">
            <a:avLst/>
          </a:prstGeom>
        </p:spPr>
        <p:txBody>
          <a:bodyPr wrap="square">
            <a:spAutoFit/>
          </a:bodyPr>
          <a:lstStyle/>
          <a:p>
            <a:pPr algn="l"/>
            <a:r>
              <a:rPr lang="es-CO" sz="3200" b="1" dirty="0">
                <a:solidFill>
                  <a:schemeClr val="bg1"/>
                </a:solidFill>
                <a:latin typeface="Work Sans Light" charset="0"/>
                <a:ea typeface="Work Sans Light" charset="0"/>
                <a:cs typeface="Work Sans Light" charset="0"/>
              </a:rPr>
              <a:t>CARLOS JULIO LEÓN</a:t>
            </a:r>
          </a:p>
          <a:p>
            <a:pPr algn="l"/>
            <a:r>
              <a:rPr lang="es-CO" sz="3200" b="1" dirty="0">
                <a:solidFill>
                  <a:schemeClr val="bg1"/>
                </a:solidFill>
                <a:latin typeface="Work Sans Light" charset="0"/>
                <a:ea typeface="Work Sans Light" charset="0"/>
                <a:cs typeface="Work Sans Light" charset="0"/>
              </a:rPr>
              <a:t>Líder técnico Iniciativa Datos Abiertos</a:t>
            </a:r>
          </a:p>
          <a:p>
            <a:pPr algn="l"/>
            <a:r>
              <a:rPr lang="es-ES_tradnl" sz="3200" b="1" dirty="0">
                <a:solidFill>
                  <a:schemeClr val="bg1">
                    <a:lumMod val="95000"/>
                  </a:schemeClr>
                </a:solidFill>
                <a:latin typeface="Work Sans Light" charset="0"/>
                <a:ea typeface="Work Sans Light" charset="0"/>
                <a:cs typeface="Work Sans Light" charset="0"/>
              </a:rPr>
              <a:t>cleon@mintic.gov.co </a:t>
            </a:r>
          </a:p>
          <a:p>
            <a:pPr algn="l"/>
            <a:r>
              <a:rPr lang="es-CO" sz="3200" b="1" dirty="0">
                <a:solidFill>
                  <a:schemeClr val="bg1"/>
                </a:solidFill>
                <a:latin typeface="Work Sans Light" charset="0"/>
                <a:ea typeface="Work Sans Light" charset="0"/>
                <a:cs typeface="Work Sans Light" charset="0"/>
              </a:rPr>
              <a:t>ANA CAROLINA ESCOBAR </a:t>
            </a:r>
          </a:p>
          <a:p>
            <a:pPr algn="l"/>
            <a:r>
              <a:rPr lang="es-CO" sz="3200" b="1" dirty="0">
                <a:solidFill>
                  <a:schemeClr val="bg1"/>
                </a:solidFill>
                <a:latin typeface="Work Sans Light" charset="0"/>
                <a:ea typeface="Work Sans Light" charset="0"/>
                <a:cs typeface="Work Sans Light" charset="0"/>
              </a:rPr>
              <a:t>Líder de uso de la iniciativa de datos abiertos</a:t>
            </a:r>
          </a:p>
          <a:p>
            <a:pPr algn="l"/>
            <a:r>
              <a:rPr lang="es-ES_tradnl" sz="3200" b="1" dirty="0">
                <a:solidFill>
                  <a:schemeClr val="bg1">
                    <a:lumMod val="95000"/>
                  </a:schemeClr>
                </a:solidFill>
                <a:latin typeface="Work Sans Light" charset="0"/>
                <a:ea typeface="Work Sans Light" charset="0"/>
                <a:cs typeface="Work Sans Light" charset="0"/>
              </a:rPr>
              <a:t>aescobar@mintic.gov.co </a:t>
            </a:r>
          </a:p>
          <a:p>
            <a:pPr algn="l"/>
            <a:r>
              <a:rPr lang="es-ES_tradnl" sz="3200" b="1" dirty="0">
                <a:solidFill>
                  <a:schemeClr val="bg1">
                    <a:lumMod val="95000"/>
                  </a:schemeClr>
                </a:solidFill>
                <a:latin typeface="Work Sans Light" charset="0"/>
                <a:ea typeface="Work Sans Light" charset="0"/>
                <a:cs typeface="Work Sans Light" charset="0"/>
              </a:rPr>
              <a:t>JUAN FELIPE DEVIA</a:t>
            </a:r>
          </a:p>
          <a:p>
            <a:pPr algn="l"/>
            <a:r>
              <a:rPr lang="es-ES_tradnl" sz="3200" b="1" dirty="0">
                <a:solidFill>
                  <a:schemeClr val="bg1">
                    <a:lumMod val="95000"/>
                  </a:schemeClr>
                </a:solidFill>
                <a:latin typeface="Work Sans Light" charset="0"/>
                <a:ea typeface="Work Sans Light" charset="0"/>
                <a:cs typeface="Work Sans Light" charset="0"/>
              </a:rPr>
              <a:t>Líder Sello de la Excelencia </a:t>
            </a:r>
          </a:p>
          <a:p>
            <a:pPr algn="l"/>
            <a:r>
              <a:rPr lang="es-ES_tradnl" sz="3200" b="1" dirty="0">
                <a:solidFill>
                  <a:schemeClr val="bg1">
                    <a:lumMod val="95000"/>
                  </a:schemeClr>
                </a:solidFill>
                <a:latin typeface="Work Sans Light" charset="0"/>
                <a:ea typeface="Work Sans Light" charset="0"/>
                <a:cs typeface="Work Sans Light" charset="0"/>
              </a:rPr>
              <a:t>jdevia@mintic.gov.co</a:t>
            </a:r>
          </a:p>
          <a:p>
            <a:pPr algn="l"/>
            <a:endParaRPr lang="es-CO" sz="3200" b="1" dirty="0">
              <a:solidFill>
                <a:schemeClr val="bg1"/>
              </a:solidFill>
              <a:latin typeface="Work Sans Light" charset="0"/>
              <a:ea typeface="Work Sans Light" charset="0"/>
              <a:cs typeface="Work Sans Light" charset="0"/>
            </a:endParaRPr>
          </a:p>
          <a:p>
            <a:pPr algn="l"/>
            <a:r>
              <a:rPr lang="es-CO" sz="3200" b="1" dirty="0">
                <a:solidFill>
                  <a:schemeClr val="bg1"/>
                </a:solidFill>
                <a:latin typeface="Work Sans Light" charset="0"/>
                <a:ea typeface="Work Sans Light" charset="0"/>
                <a:cs typeface="Work Sans Light" charset="0"/>
              </a:rPr>
              <a:t>Dirección de Gobierno en Línea</a:t>
            </a:r>
          </a:p>
          <a:p>
            <a:pPr algn="l"/>
            <a:r>
              <a:rPr lang="es-CO" sz="3200" b="1" dirty="0">
                <a:solidFill>
                  <a:schemeClr val="bg1"/>
                </a:solidFill>
                <a:latin typeface="Work Sans Light" charset="0"/>
                <a:ea typeface="Work Sans Light" charset="0"/>
                <a:cs typeface="Work Sans Light" charset="0"/>
              </a:rPr>
              <a:t>Ministerio de Tecnologías de la Información </a:t>
            </a:r>
          </a:p>
          <a:p>
            <a:pPr algn="l"/>
            <a:r>
              <a:rPr lang="es-CO" sz="3200" b="1" dirty="0">
                <a:solidFill>
                  <a:schemeClr val="bg1"/>
                </a:solidFill>
                <a:latin typeface="Work Sans Light" charset="0"/>
                <a:ea typeface="Work Sans Light" charset="0"/>
                <a:cs typeface="Work Sans Light" charset="0"/>
              </a:rPr>
              <a:t>y las comunicaciones</a:t>
            </a:r>
          </a:p>
          <a:p>
            <a:pPr algn="l"/>
            <a:endParaRPr lang="es-CO" sz="3200" dirty="0">
              <a:solidFill>
                <a:schemeClr val="bg1"/>
              </a:solidFill>
              <a:latin typeface="Work Sans Light" charset="0"/>
              <a:ea typeface="Work Sans Light" charset="0"/>
              <a:cs typeface="Work Sans Light" charset="0"/>
            </a:endParaRPr>
          </a:p>
        </p:txBody>
      </p:sp>
      <p:sp>
        <p:nvSpPr>
          <p:cNvPr id="6" name="Shape 99"/>
          <p:cNvSpPr/>
          <p:nvPr/>
        </p:nvSpPr>
        <p:spPr>
          <a:xfrm>
            <a:off x="14341642" y="1676400"/>
            <a:ext cx="8781190"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dirty="0">
                <a:solidFill>
                  <a:schemeClr val="bg1"/>
                </a:solidFill>
                <a:latin typeface="Work Sans SemiBold" charset="0"/>
                <a:ea typeface="Work Sans SemiBold" charset="0"/>
                <a:cs typeface="Work Sans SemiBold" charset="0"/>
              </a:rPr>
              <a:t>Gracias</a:t>
            </a:r>
          </a:p>
        </p:txBody>
      </p:sp>
      <p:cxnSp>
        <p:nvCxnSpPr>
          <p:cNvPr id="7" name="Conector recto 6"/>
          <p:cNvCxnSpPr/>
          <p:nvPr/>
        </p:nvCxnSpPr>
        <p:spPr>
          <a:xfrm>
            <a:off x="13685520" y="1676400"/>
            <a:ext cx="30480" cy="8321040"/>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4632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5" y="-375995"/>
            <a:ext cx="24384000" cy="13716000"/>
          </a:xfrm>
          <a:prstGeom prst="rect">
            <a:avLst/>
          </a:prstGeom>
        </p:spPr>
      </p:pic>
      <p:sp>
        <p:nvSpPr>
          <p:cNvPr id="2" name="Rectángulo 1"/>
          <p:cNvSpPr/>
          <p:nvPr/>
        </p:nvSpPr>
        <p:spPr>
          <a:xfrm>
            <a:off x="2456052" y="3822786"/>
            <a:ext cx="18078759" cy="6863417"/>
          </a:xfrm>
          <a:prstGeom prst="rect">
            <a:avLst/>
          </a:prstGeom>
        </p:spPr>
        <p:txBody>
          <a:bodyPr wrap="square">
            <a:spAutoFit/>
          </a:bodyPr>
          <a:lstStyle/>
          <a:p>
            <a:pPr marL="857250" indent="-857250" algn="just">
              <a:buClr>
                <a:srgbClr val="592F82"/>
              </a:buClr>
              <a:buFont typeface="Arial" charset="0"/>
              <a:buChar char="•"/>
            </a:pPr>
            <a:r>
              <a:rPr lang="es-ES" sz="5500" dirty="0">
                <a:latin typeface="+mj-lt"/>
              </a:rPr>
              <a:t>Conocer iniciativa de datos abiertos del Gobierno de Colombia</a:t>
            </a:r>
          </a:p>
          <a:p>
            <a:pPr marL="857250" indent="-857250" algn="just">
              <a:buClr>
                <a:srgbClr val="592F82"/>
              </a:buClr>
              <a:buFont typeface="Arial" charset="0"/>
              <a:buChar char="•"/>
            </a:pPr>
            <a:r>
              <a:rPr lang="es-ES" sz="5500" dirty="0">
                <a:latin typeface="+mj-lt"/>
              </a:rPr>
              <a:t>Conocer los estándares mínimos de calidad que deben tener los datos abiertos tanto en los metadatos como en el contenido de los conjuntos de datos</a:t>
            </a:r>
          </a:p>
          <a:p>
            <a:pPr marL="857250" indent="-857250" algn="just">
              <a:buClr>
                <a:srgbClr val="592F82"/>
              </a:buClr>
              <a:buFont typeface="Arial" charset="0"/>
              <a:buChar char="•"/>
            </a:pPr>
            <a:r>
              <a:rPr lang="es-ES" sz="5500" dirty="0">
                <a:latin typeface="+mj-lt"/>
              </a:rPr>
              <a:t>Conocer algunas herramientas para hacer refinamiento de datos </a:t>
            </a:r>
          </a:p>
          <a:p>
            <a:pPr marL="857250" indent="-857250" algn="just">
              <a:buClr>
                <a:srgbClr val="592F82"/>
              </a:buClr>
              <a:buFont typeface="Arial" charset="0"/>
              <a:buChar char="•"/>
            </a:pPr>
            <a:r>
              <a:rPr lang="es-ES" sz="5500" dirty="0">
                <a:latin typeface="+mj-lt"/>
              </a:rPr>
              <a:t>Conocer el plan de calidad de datos de Gobierno en Línea.</a:t>
            </a:r>
          </a:p>
        </p:txBody>
      </p:sp>
      <p:sp>
        <p:nvSpPr>
          <p:cNvPr id="4" name="Shape 99"/>
          <p:cNvSpPr/>
          <p:nvPr/>
        </p:nvSpPr>
        <p:spPr>
          <a:xfrm>
            <a:off x="6733715" y="460028"/>
            <a:ext cx="12265486"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8800" dirty="0">
                <a:solidFill>
                  <a:srgbClr val="54297F"/>
                </a:solidFill>
                <a:latin typeface="+mj-lt"/>
                <a:ea typeface="Work Sans" charset="0"/>
                <a:cs typeface="Work Sans" charset="0"/>
              </a:rPr>
              <a:t>Objetivos del</a:t>
            </a:r>
            <a:endParaRPr lang="es-ES_tradnl" sz="8800" b="0" dirty="0">
              <a:solidFill>
                <a:srgbClr val="54297F"/>
              </a:solidFill>
              <a:latin typeface="+mj-lt"/>
              <a:ea typeface="Work Sans" charset="0"/>
              <a:cs typeface="Work Sans" charset="0"/>
            </a:endParaRPr>
          </a:p>
        </p:txBody>
      </p:sp>
      <p:sp>
        <p:nvSpPr>
          <p:cNvPr id="5" name="Shape 99"/>
          <p:cNvSpPr/>
          <p:nvPr/>
        </p:nvSpPr>
        <p:spPr>
          <a:xfrm>
            <a:off x="6729927" y="1545952"/>
            <a:ext cx="10916570"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8800" b="0" dirty="0">
                <a:solidFill>
                  <a:srgbClr val="54297F"/>
                </a:solidFill>
                <a:latin typeface="+mj-lt"/>
                <a:ea typeface="Work Sans" charset="0"/>
                <a:cs typeface="Work Sans" charset="0"/>
              </a:rPr>
              <a:t>Taller</a:t>
            </a:r>
          </a:p>
        </p:txBody>
      </p:sp>
    </p:spTree>
    <p:extLst>
      <p:ext uri="{BB962C8B-B14F-4D97-AF65-F5344CB8AC3E}">
        <p14:creationId xmlns:p14="http://schemas.microsoft.com/office/powerpoint/2010/main" val="98431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6" name="Shape 99"/>
          <p:cNvSpPr/>
          <p:nvPr/>
        </p:nvSpPr>
        <p:spPr>
          <a:xfrm>
            <a:off x="996889" y="4894409"/>
            <a:ext cx="22390222"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r>
              <a:rPr lang="es-ES_tradnl" sz="9600" dirty="0">
                <a:solidFill>
                  <a:schemeClr val="bg1"/>
                </a:solidFill>
                <a:latin typeface="+mj-lt"/>
                <a:ea typeface="Work Sans" charset="0"/>
                <a:cs typeface="Work Sans" charset="0"/>
              </a:rPr>
              <a:t>2. Introducción general a los datos abiertos</a:t>
            </a:r>
          </a:p>
        </p:txBody>
      </p:sp>
      <p:sp>
        <p:nvSpPr>
          <p:cNvPr id="7" name="Shape 99"/>
          <p:cNvSpPr/>
          <p:nvPr/>
        </p:nvSpPr>
        <p:spPr>
          <a:xfrm>
            <a:off x="996889" y="7399705"/>
            <a:ext cx="16742470" cy="2181364"/>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endParaRPr lang="es-ES_tradnl" sz="12300" b="0">
              <a:solidFill>
                <a:schemeClr val="bg1"/>
              </a:solidFill>
              <a:latin typeface="Work Sans Light" charset="0"/>
              <a:ea typeface="Work Sans Light" charset="0"/>
              <a:cs typeface="Work Sans Light" charset="0"/>
            </a:endParaRPr>
          </a:p>
        </p:txBody>
      </p:sp>
    </p:spTree>
    <p:extLst>
      <p:ext uri="{BB962C8B-B14F-4D97-AF65-F5344CB8AC3E}">
        <p14:creationId xmlns:p14="http://schemas.microsoft.com/office/powerpoint/2010/main" val="100822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3" name="Shape 99"/>
          <p:cNvSpPr/>
          <p:nvPr/>
        </p:nvSpPr>
        <p:spPr>
          <a:xfrm>
            <a:off x="6733715" y="398472"/>
            <a:ext cx="12265486"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a:t>
            </a:r>
            <a:r>
              <a:rPr lang="es-ES_tradnl" sz="8800" dirty="0">
                <a:solidFill>
                  <a:srgbClr val="54297F"/>
                </a:solidFill>
                <a:latin typeface="+mj-lt"/>
                <a:ea typeface="Work Sans" charset="0"/>
                <a:cs typeface="Work Sans" charset="0"/>
              </a:rPr>
              <a:t>Qué son</a:t>
            </a:r>
            <a:endParaRPr lang="es-ES_tradnl" sz="8800" b="0" dirty="0">
              <a:solidFill>
                <a:srgbClr val="54297F"/>
              </a:solidFill>
              <a:latin typeface="+mj-lt"/>
              <a:ea typeface="Work Sans" charset="0"/>
              <a:cs typeface="Work Sans" charset="0"/>
            </a:endParaRPr>
          </a:p>
        </p:txBody>
      </p:sp>
      <p:sp>
        <p:nvSpPr>
          <p:cNvPr id="10" name="Shape 99"/>
          <p:cNvSpPr/>
          <p:nvPr/>
        </p:nvSpPr>
        <p:spPr>
          <a:xfrm>
            <a:off x="6729927" y="1574782"/>
            <a:ext cx="10916570"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Datos Abiertos?</a:t>
            </a:r>
          </a:p>
        </p:txBody>
      </p:sp>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6893" r="4019" b="13680"/>
          <a:stretch/>
        </p:blipFill>
        <p:spPr>
          <a:xfrm>
            <a:off x="1200150" y="3909651"/>
            <a:ext cx="21745575" cy="9406300"/>
          </a:xfrm>
          <a:prstGeom prst="rect">
            <a:avLst/>
          </a:prstGeom>
        </p:spPr>
      </p:pic>
    </p:spTree>
    <p:extLst>
      <p:ext uri="{BB962C8B-B14F-4D97-AF65-F5344CB8AC3E}">
        <p14:creationId xmlns:p14="http://schemas.microsoft.com/office/powerpoint/2010/main" val="178507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73516" b="76542"/>
          <a:stretch/>
        </p:blipFill>
        <p:spPr>
          <a:xfrm>
            <a:off x="0" y="0"/>
            <a:ext cx="6457950" cy="3217537"/>
          </a:xfrm>
          <a:prstGeom prst="rect">
            <a:avLst/>
          </a:prstGeom>
        </p:spPr>
      </p:pic>
      <p:sp>
        <p:nvSpPr>
          <p:cNvPr id="3" name="Shape 99"/>
          <p:cNvSpPr/>
          <p:nvPr/>
        </p:nvSpPr>
        <p:spPr>
          <a:xfrm>
            <a:off x="6733715" y="398472"/>
            <a:ext cx="12265486"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Ejemplo de</a:t>
            </a:r>
            <a:endParaRPr lang="es-ES_tradnl" sz="8800" b="0" dirty="0">
              <a:solidFill>
                <a:srgbClr val="54297F"/>
              </a:solidFill>
              <a:latin typeface="+mj-lt"/>
              <a:ea typeface="Work Sans" charset="0"/>
              <a:cs typeface="Work Sans" charset="0"/>
            </a:endParaRPr>
          </a:p>
        </p:txBody>
      </p:sp>
      <p:sp>
        <p:nvSpPr>
          <p:cNvPr id="4" name="Shape 99"/>
          <p:cNvSpPr/>
          <p:nvPr/>
        </p:nvSpPr>
        <p:spPr>
          <a:xfrm>
            <a:off x="6729927" y="1574782"/>
            <a:ext cx="10916570"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Datos Abiertos</a:t>
            </a:r>
          </a:p>
        </p:txBody>
      </p:sp>
      <p:sp>
        <p:nvSpPr>
          <p:cNvPr id="5" name="CuadroTexto 4"/>
          <p:cNvSpPr txBox="1"/>
          <p:nvPr/>
        </p:nvSpPr>
        <p:spPr>
          <a:xfrm>
            <a:off x="425135" y="3522960"/>
            <a:ext cx="14021018" cy="633187"/>
          </a:xfrm>
          <a:prstGeom prst="rect">
            <a:avLst/>
          </a:prstGeom>
          <a:noFill/>
        </p:spPr>
        <p:txBody>
          <a:bodyPr wrap="square" rtlCol="0">
            <a:spAutoFit/>
          </a:bodyPr>
          <a:lstStyle/>
          <a:p>
            <a:pPr algn="l">
              <a:lnSpc>
                <a:spcPct val="70000"/>
              </a:lnSpc>
            </a:pPr>
            <a:r>
              <a:rPr lang="es-ES" sz="4800" dirty="0">
                <a:solidFill>
                  <a:schemeClr val="bg1">
                    <a:lumMod val="50000"/>
                  </a:schemeClr>
                </a:solidFill>
                <a:latin typeface="Work Sans Medium" charset="0"/>
                <a:ea typeface="Work Sans Medium" charset="0"/>
                <a:cs typeface="Work Sans Medium" charset="0"/>
              </a:rPr>
              <a:t>Resultados elecciones </a:t>
            </a:r>
            <a:r>
              <a:rPr lang="es-ES" sz="4800">
                <a:solidFill>
                  <a:schemeClr val="bg1">
                    <a:lumMod val="50000"/>
                  </a:schemeClr>
                </a:solidFill>
                <a:latin typeface="Work Sans Medium" charset="0"/>
                <a:ea typeface="Work Sans Medium" charset="0"/>
                <a:cs typeface="Work Sans Medium" charset="0"/>
              </a:rPr>
              <a:t>Nacionales 2014</a:t>
            </a:r>
            <a:endParaRPr lang="es-ES" sz="4800" dirty="0">
              <a:solidFill>
                <a:schemeClr val="bg1">
                  <a:lumMod val="50000"/>
                </a:schemeClr>
              </a:solidFill>
              <a:latin typeface="Work Sans Medium" charset="0"/>
              <a:ea typeface="Work Sans Medium" charset="0"/>
              <a:cs typeface="Work Sans Medium"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35" y="4164549"/>
            <a:ext cx="15351903" cy="9221492"/>
          </a:xfrm>
          <a:prstGeom prst="rect">
            <a:avLst/>
          </a:prstGeom>
          <a:solidFill>
            <a:srgbClr val="592F82"/>
          </a:solidFill>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2903" t="22993" r="31019" b="31105"/>
          <a:stretch/>
        </p:blipFill>
        <p:spPr>
          <a:xfrm>
            <a:off x="816662" y="4615432"/>
            <a:ext cx="14587272" cy="8319726"/>
          </a:xfrm>
          <a:prstGeom prst="rect">
            <a:avLst/>
          </a:prstGeom>
        </p:spPr>
      </p:pic>
      <p:grpSp>
        <p:nvGrpSpPr>
          <p:cNvPr id="8" name="Agrupar 7"/>
          <p:cNvGrpSpPr/>
          <p:nvPr/>
        </p:nvGrpSpPr>
        <p:grpSpPr>
          <a:xfrm>
            <a:off x="16373496" y="4164549"/>
            <a:ext cx="6983203" cy="8855870"/>
            <a:chOff x="5994845" y="1394757"/>
            <a:chExt cx="2457831" cy="3116941"/>
          </a:xfrm>
        </p:grpSpPr>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330" y="3415584"/>
              <a:ext cx="1127760" cy="1066800"/>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967" y="2415233"/>
              <a:ext cx="1097280" cy="1091184"/>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4845" y="1394757"/>
              <a:ext cx="1091184" cy="1091184"/>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8444" y="1434113"/>
              <a:ext cx="1085088" cy="1018032"/>
            </a:xfrm>
            <a:prstGeom prst="rect">
              <a:avLst/>
            </a:prstGeom>
          </p:spPr>
        </p:pic>
        <p:pic>
          <p:nvPicPr>
            <p:cNvPr id="13" name="Imagen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4668" y="3475378"/>
              <a:ext cx="1085088" cy="1036320"/>
            </a:xfrm>
            <a:prstGeom prst="rect">
              <a:avLst/>
            </a:prstGeom>
          </p:spPr>
        </p:pic>
        <p:pic>
          <p:nvPicPr>
            <p:cNvPr id="14" name="Imagen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9300" y="2448778"/>
              <a:ext cx="1103376" cy="1060704"/>
            </a:xfrm>
            <a:prstGeom prst="rect">
              <a:avLst/>
            </a:prstGeom>
          </p:spPr>
        </p:pic>
      </p:grpSp>
    </p:spTree>
    <p:extLst>
      <p:ext uri="{BB962C8B-B14F-4D97-AF65-F5344CB8AC3E}">
        <p14:creationId xmlns:p14="http://schemas.microsoft.com/office/powerpoint/2010/main" val="64763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3" name="Shape 99"/>
          <p:cNvSpPr/>
          <p:nvPr/>
        </p:nvSpPr>
        <p:spPr>
          <a:xfrm>
            <a:off x="6733715" y="460027"/>
            <a:ext cx="12265486"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dirty="0">
                <a:solidFill>
                  <a:schemeClr val="accent6">
                    <a:lumMod val="75000"/>
                  </a:schemeClr>
                </a:solidFill>
                <a:latin typeface="+mj-lt"/>
                <a:ea typeface="Work Sans SemiBold" charset="0"/>
                <a:cs typeface="Work Sans SemiBold" charset="0"/>
              </a:rPr>
              <a:t>Portal</a:t>
            </a:r>
            <a:endParaRPr lang="es-ES_tradnl" sz="8800" b="0" dirty="0">
              <a:solidFill>
                <a:srgbClr val="54297F"/>
              </a:solidFill>
              <a:latin typeface="+mj-lt"/>
              <a:ea typeface="Work Sans" charset="0"/>
              <a:cs typeface="Work Sans" charset="0"/>
            </a:endParaRPr>
          </a:p>
        </p:txBody>
      </p:sp>
      <p:sp>
        <p:nvSpPr>
          <p:cNvPr id="10" name="Shape 99"/>
          <p:cNvSpPr/>
          <p:nvPr/>
        </p:nvSpPr>
        <p:spPr>
          <a:xfrm>
            <a:off x="6729927" y="1574782"/>
            <a:ext cx="10916570"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Datos en Colombia</a:t>
            </a:r>
          </a:p>
        </p:txBody>
      </p:sp>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8649" y="5020237"/>
            <a:ext cx="9264867" cy="6893063"/>
          </a:xfrm>
          <a:prstGeom prst="rect">
            <a:avLst/>
          </a:prstGeom>
        </p:spPr>
      </p:pic>
      <p:sp>
        <p:nvSpPr>
          <p:cNvPr id="8" name="CuadroTexto 7"/>
          <p:cNvSpPr txBox="1"/>
          <p:nvPr/>
        </p:nvSpPr>
        <p:spPr>
          <a:xfrm>
            <a:off x="762667" y="6415169"/>
            <a:ext cx="5176116" cy="1477328"/>
          </a:xfrm>
          <a:prstGeom prst="rect">
            <a:avLst/>
          </a:prstGeom>
          <a:noFill/>
        </p:spPr>
        <p:txBody>
          <a:bodyPr wrap="square" rtlCol="0">
            <a:spAutoFit/>
          </a:bodyPr>
          <a:lstStyle/>
          <a:p>
            <a:pPr algn="r"/>
            <a:r>
              <a:rPr lang="es-ES" sz="6600" dirty="0">
                <a:solidFill>
                  <a:srgbClr val="592F82"/>
                </a:solidFill>
                <a:latin typeface="Work Sans Medium" charset="0"/>
                <a:ea typeface="Work Sans Medium" charset="0"/>
                <a:cs typeface="Work Sans Medium" charset="0"/>
              </a:rPr>
              <a:t>+5000</a:t>
            </a:r>
          </a:p>
          <a:p>
            <a:pPr algn="r"/>
            <a:r>
              <a:rPr lang="es-ES" sz="2400" dirty="0">
                <a:solidFill>
                  <a:schemeClr val="bg1">
                    <a:lumMod val="50000"/>
                  </a:schemeClr>
                </a:solidFill>
                <a:latin typeface="Work Sans Medium" charset="0"/>
                <a:ea typeface="Work Sans Medium" charset="0"/>
                <a:cs typeface="Work Sans Medium" charset="0"/>
              </a:rPr>
              <a:t>Conjuntos de datos</a:t>
            </a:r>
          </a:p>
        </p:txBody>
      </p:sp>
      <p:sp>
        <p:nvSpPr>
          <p:cNvPr id="11" name="CuadroTexto 10"/>
          <p:cNvSpPr txBox="1"/>
          <p:nvPr/>
        </p:nvSpPr>
        <p:spPr>
          <a:xfrm>
            <a:off x="644231" y="9041039"/>
            <a:ext cx="5294552" cy="1477328"/>
          </a:xfrm>
          <a:prstGeom prst="rect">
            <a:avLst/>
          </a:prstGeom>
          <a:noFill/>
        </p:spPr>
        <p:txBody>
          <a:bodyPr wrap="square" rtlCol="0">
            <a:spAutoFit/>
          </a:bodyPr>
          <a:lstStyle/>
          <a:p>
            <a:pPr algn="r"/>
            <a:r>
              <a:rPr lang="es-ES" sz="6600" dirty="0">
                <a:solidFill>
                  <a:srgbClr val="592F82"/>
                </a:solidFill>
                <a:latin typeface="Work Sans Medium" charset="0"/>
                <a:ea typeface="Work Sans Medium" charset="0"/>
                <a:cs typeface="Work Sans Medium" charset="0"/>
              </a:rPr>
              <a:t>+700</a:t>
            </a:r>
          </a:p>
          <a:p>
            <a:pPr algn="r"/>
            <a:r>
              <a:rPr lang="es-ES" sz="2400" dirty="0">
                <a:solidFill>
                  <a:schemeClr val="bg1">
                    <a:lumMod val="50000"/>
                  </a:schemeClr>
                </a:solidFill>
                <a:latin typeface="Work Sans Medium" charset="0"/>
                <a:ea typeface="Work Sans Medium" charset="0"/>
                <a:cs typeface="Work Sans Medium" charset="0"/>
              </a:rPr>
              <a:t>Entidades publicando</a:t>
            </a:r>
          </a:p>
        </p:txBody>
      </p:sp>
      <p:grpSp>
        <p:nvGrpSpPr>
          <p:cNvPr id="16" name="Agrupar 15"/>
          <p:cNvGrpSpPr/>
          <p:nvPr/>
        </p:nvGrpSpPr>
        <p:grpSpPr>
          <a:xfrm>
            <a:off x="6679902" y="8856362"/>
            <a:ext cx="1846682" cy="1846682"/>
            <a:chOff x="2068093" y="7418270"/>
            <a:chExt cx="2228850" cy="2228850"/>
          </a:xfrm>
        </p:grpSpPr>
        <p:sp>
          <p:nvSpPr>
            <p:cNvPr id="17" name="Elipse 16"/>
            <p:cNvSpPr/>
            <p:nvPr/>
          </p:nvSpPr>
          <p:spPr>
            <a:xfrm>
              <a:off x="2068093" y="7418270"/>
              <a:ext cx="2228850" cy="2228850"/>
            </a:xfrm>
            <a:prstGeom prst="ellipse">
              <a:avLst/>
            </a:prstGeom>
            <a:solidFill>
              <a:srgbClr val="592F82"/>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933" y="7759839"/>
              <a:ext cx="1403170" cy="1403170"/>
            </a:xfrm>
            <a:prstGeom prst="rect">
              <a:avLst/>
            </a:prstGeom>
          </p:spPr>
        </p:pic>
      </p:grpSp>
      <p:grpSp>
        <p:nvGrpSpPr>
          <p:cNvPr id="19" name="Agrupar 18"/>
          <p:cNvGrpSpPr/>
          <p:nvPr/>
        </p:nvGrpSpPr>
        <p:grpSpPr>
          <a:xfrm>
            <a:off x="6672888" y="6230492"/>
            <a:ext cx="1846682" cy="1846682"/>
            <a:chOff x="2011443" y="4952148"/>
            <a:chExt cx="2228850" cy="2228850"/>
          </a:xfrm>
        </p:grpSpPr>
        <p:sp>
          <p:nvSpPr>
            <p:cNvPr id="21" name="Elipse 20"/>
            <p:cNvSpPr/>
            <p:nvPr/>
          </p:nvSpPr>
          <p:spPr>
            <a:xfrm>
              <a:off x="2011443" y="4952148"/>
              <a:ext cx="2228850" cy="2228850"/>
            </a:xfrm>
            <a:prstGeom prst="ellipse">
              <a:avLst/>
            </a:prstGeom>
            <a:solidFill>
              <a:srgbClr val="592F82"/>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Rectángulo redondeado 21"/>
            <p:cNvSpPr/>
            <p:nvPr/>
          </p:nvSpPr>
          <p:spPr>
            <a:xfrm>
              <a:off x="2412846" y="5490245"/>
              <a:ext cx="1442976" cy="353162"/>
            </a:xfrm>
            <a:prstGeom prst="round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Rectángulo redondeado 22"/>
            <p:cNvSpPr/>
            <p:nvPr/>
          </p:nvSpPr>
          <p:spPr>
            <a:xfrm>
              <a:off x="2410031" y="5916983"/>
              <a:ext cx="1442976" cy="353162"/>
            </a:xfrm>
            <a:prstGeom prst="round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ángulo redondeado 23"/>
            <p:cNvSpPr/>
            <p:nvPr/>
          </p:nvSpPr>
          <p:spPr>
            <a:xfrm>
              <a:off x="2415233" y="6340242"/>
              <a:ext cx="1442976" cy="353162"/>
            </a:xfrm>
            <a:prstGeom prst="round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Elipse 24"/>
            <p:cNvSpPr/>
            <p:nvPr/>
          </p:nvSpPr>
          <p:spPr>
            <a:xfrm>
              <a:off x="2490360" y="5541707"/>
              <a:ext cx="245808" cy="257423"/>
            </a:xfrm>
            <a:prstGeom prst="ellipse">
              <a:avLst/>
            </a:prstGeom>
            <a:solidFill>
              <a:srgbClr val="592F8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_tradnl" sz="32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4" name="Conector recto 3"/>
          <p:cNvCxnSpPr/>
          <p:nvPr/>
        </p:nvCxnSpPr>
        <p:spPr>
          <a:xfrm>
            <a:off x="11487150" y="4314825"/>
            <a:ext cx="57150" cy="8229600"/>
          </a:xfrm>
          <a:prstGeom prst="line">
            <a:avLst/>
          </a:prstGeom>
          <a:noFill/>
          <a:ln w="25400" cap="flat">
            <a:solidFill>
              <a:srgbClr val="592F82"/>
            </a:solidFill>
            <a:prstDash val="dash"/>
            <a:miter lim="400000"/>
          </a:ln>
          <a:effectLst/>
          <a:sp3d/>
        </p:spPr>
        <p:style>
          <a:lnRef idx="0">
            <a:scrgbClr r="0" g="0" b="0"/>
          </a:lnRef>
          <a:fillRef idx="0">
            <a:scrgbClr r="0" g="0" b="0"/>
          </a:fillRef>
          <a:effectRef idx="0">
            <a:scrgbClr r="0" g="0" b="0"/>
          </a:effectRef>
          <a:fontRef idx="none"/>
        </p:style>
      </p:cxnSp>
      <p:cxnSp>
        <p:nvCxnSpPr>
          <p:cNvPr id="7" name="Conector recto 6"/>
          <p:cNvCxnSpPr/>
          <p:nvPr/>
        </p:nvCxnSpPr>
        <p:spPr>
          <a:xfrm flipH="1">
            <a:off x="8519570" y="7029892"/>
            <a:ext cx="2967580" cy="0"/>
          </a:xfrm>
          <a:prstGeom prst="line">
            <a:avLst/>
          </a:prstGeom>
          <a:noFill/>
          <a:ln w="25400" cap="flat">
            <a:solidFill>
              <a:srgbClr val="592F82"/>
            </a:solidFill>
            <a:prstDash val="dash"/>
            <a:miter lim="400000"/>
          </a:ln>
          <a:effectLst/>
          <a:sp3d/>
        </p:spPr>
        <p:style>
          <a:lnRef idx="0">
            <a:scrgbClr r="0" g="0" b="0"/>
          </a:lnRef>
          <a:fillRef idx="0">
            <a:scrgbClr r="0" g="0" b="0"/>
          </a:fillRef>
          <a:effectRef idx="0">
            <a:scrgbClr r="0" g="0" b="0"/>
          </a:effectRef>
          <a:fontRef idx="none"/>
        </p:style>
      </p:cxnSp>
      <p:cxnSp>
        <p:nvCxnSpPr>
          <p:cNvPr id="29" name="Conector recto 28"/>
          <p:cNvCxnSpPr/>
          <p:nvPr/>
        </p:nvCxnSpPr>
        <p:spPr>
          <a:xfrm flipH="1">
            <a:off x="8519570" y="9779703"/>
            <a:ext cx="2967580" cy="0"/>
          </a:xfrm>
          <a:prstGeom prst="line">
            <a:avLst/>
          </a:prstGeom>
          <a:noFill/>
          <a:ln w="25400" cap="flat">
            <a:solidFill>
              <a:srgbClr val="592F82"/>
            </a:solidFill>
            <a:prstDash val="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3074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4573" y="3969301"/>
            <a:ext cx="5421084" cy="7808855"/>
          </a:xfrm>
          <a:prstGeom prst="rect">
            <a:avLst/>
          </a:prstGeom>
          <a:solidFill>
            <a:srgbClr val="592F82"/>
          </a:solidFill>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79" y="3969302"/>
            <a:ext cx="17136098" cy="7770932"/>
          </a:xfrm>
          <a:prstGeom prst="rect">
            <a:avLst/>
          </a:prstGeom>
          <a:solidFill>
            <a:srgbClr val="592F82"/>
          </a:solidFill>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73516" b="76542"/>
          <a:stretch/>
        </p:blipFill>
        <p:spPr>
          <a:xfrm>
            <a:off x="0" y="0"/>
            <a:ext cx="6457950" cy="3217537"/>
          </a:xfrm>
          <a:prstGeom prst="rect">
            <a:avLst/>
          </a:prstGeom>
        </p:spPr>
      </p:pic>
      <p:sp>
        <p:nvSpPr>
          <p:cNvPr id="4" name="Shape 99"/>
          <p:cNvSpPr/>
          <p:nvPr/>
        </p:nvSpPr>
        <p:spPr>
          <a:xfrm>
            <a:off x="6733714" y="398472"/>
            <a:ext cx="14183185" cy="1765866"/>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9600" dirty="0">
                <a:solidFill>
                  <a:schemeClr val="accent6">
                    <a:lumMod val="75000"/>
                  </a:schemeClr>
                </a:solidFill>
                <a:latin typeface="+mj-lt"/>
                <a:ea typeface="Work Sans SemiBold" charset="0"/>
                <a:cs typeface="Work Sans SemiBold" charset="0"/>
              </a:rPr>
              <a:t>Plataforma</a:t>
            </a:r>
            <a:endParaRPr lang="es-ES_tradnl" sz="8800" b="0" dirty="0">
              <a:solidFill>
                <a:srgbClr val="54297F"/>
              </a:solidFill>
              <a:latin typeface="+mj-lt"/>
              <a:ea typeface="Work Sans" charset="0"/>
              <a:cs typeface="Work Sans" charset="0"/>
            </a:endParaRPr>
          </a:p>
        </p:txBody>
      </p:sp>
      <p:sp>
        <p:nvSpPr>
          <p:cNvPr id="5" name="Shape 99"/>
          <p:cNvSpPr/>
          <p:nvPr/>
        </p:nvSpPr>
        <p:spPr>
          <a:xfrm>
            <a:off x="6729927" y="1574782"/>
            <a:ext cx="12269274" cy="1642755"/>
          </a:xfrm>
          <a:prstGeom prst="rect">
            <a:avLst/>
          </a:prstGeom>
          <a:ln w="12700">
            <a:miter lim="400000"/>
          </a:ln>
          <a:extLst>
            <a:ext uri="{C572A759-6A51-4108-AA02-DFA0A04FC94B}">
              <ma14:wrappingTextBoxFlag xmlns:ma14="http://schemas.microsoft.com/office/mac/drawingml/2011/main" xmlns="" val="1"/>
            </a:ext>
          </a:extLst>
        </p:spPr>
        <p:txBody>
          <a:bodyPr wrap="square" lIns="142874" tIns="142874" rIns="142874" bIns="142874" anchor="ctr">
            <a:spAutoFit/>
          </a:bodyPr>
          <a:lstStyle>
            <a:lvl1pPr defTabSz="855877">
              <a:defRPr sz="10500" b="1">
                <a:solidFill>
                  <a:srgbClr val="FFFFFF"/>
                </a:solidFill>
                <a:latin typeface="BebasNeueBold"/>
                <a:ea typeface="BebasNeueBold"/>
                <a:cs typeface="BebasNeueBold"/>
                <a:sym typeface="BebasNeueBold"/>
              </a:defRPr>
            </a:lvl1pPr>
          </a:lstStyle>
          <a:p>
            <a:pPr algn="l"/>
            <a:r>
              <a:rPr lang="es-ES_tradnl" sz="8800" b="0" dirty="0">
                <a:solidFill>
                  <a:srgbClr val="54297F"/>
                </a:solidFill>
                <a:latin typeface="+mj-lt"/>
                <a:ea typeface="Work Sans" charset="0"/>
                <a:cs typeface="Work Sans" charset="0"/>
              </a:rPr>
              <a:t>Datos Abiertos</a:t>
            </a:r>
          </a:p>
        </p:txBody>
      </p:sp>
      <p:pic>
        <p:nvPicPr>
          <p:cNvPr id="9" name="Imagen 8"/>
          <p:cNvPicPr>
            <a:picLocks noChangeAspect="1"/>
          </p:cNvPicPr>
          <p:nvPr/>
        </p:nvPicPr>
        <p:blipFill>
          <a:blip r:embed="rId4"/>
          <a:stretch>
            <a:fillRect/>
          </a:stretch>
        </p:blipFill>
        <p:spPr>
          <a:xfrm>
            <a:off x="938893" y="4083605"/>
            <a:ext cx="16859250" cy="7524750"/>
          </a:xfrm>
          <a:prstGeom prst="rect">
            <a:avLst/>
          </a:prstGeom>
        </p:spPr>
      </p:pic>
      <p:pic>
        <p:nvPicPr>
          <p:cNvPr id="10" name="Imagen 9"/>
          <p:cNvPicPr>
            <a:picLocks noChangeAspect="1"/>
          </p:cNvPicPr>
          <p:nvPr/>
        </p:nvPicPr>
        <p:blipFill>
          <a:blip r:embed="rId5"/>
          <a:stretch>
            <a:fillRect/>
          </a:stretch>
        </p:blipFill>
        <p:spPr>
          <a:xfrm>
            <a:off x="18786929" y="5061536"/>
            <a:ext cx="5101770" cy="6651305"/>
          </a:xfrm>
          <a:prstGeom prst="rect">
            <a:avLst/>
          </a:prstGeom>
        </p:spPr>
      </p:pic>
      <p:pic>
        <p:nvPicPr>
          <p:cNvPr id="11" name="Imagen 10"/>
          <p:cNvPicPr>
            <a:picLocks noChangeAspect="1"/>
          </p:cNvPicPr>
          <p:nvPr/>
        </p:nvPicPr>
        <p:blipFill>
          <a:blip r:embed="rId6"/>
          <a:stretch>
            <a:fillRect/>
          </a:stretch>
        </p:blipFill>
        <p:spPr>
          <a:xfrm>
            <a:off x="18786929" y="4083605"/>
            <a:ext cx="5101770" cy="1081750"/>
          </a:xfrm>
          <a:prstGeom prst="rect">
            <a:avLst/>
          </a:prstGeom>
        </p:spPr>
      </p:pic>
    </p:spTree>
    <p:extLst>
      <p:ext uri="{BB962C8B-B14F-4D97-AF65-F5344CB8AC3E}">
        <p14:creationId xmlns:p14="http://schemas.microsoft.com/office/powerpoint/2010/main" val="1876762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1FA2EA36F391746862FE50E0836667A" ma:contentTypeVersion="4" ma:contentTypeDescription="Crear nuevo documento." ma:contentTypeScope="" ma:versionID="ecd5f8a4da6c746cdec000dde1554b35">
  <xsd:schema xmlns:xsd="http://www.w3.org/2001/XMLSchema" xmlns:xs="http://www.w3.org/2001/XMLSchema" xmlns:p="http://schemas.microsoft.com/office/2006/metadata/properties" xmlns:ns2="b215d373-4ab1-4c9a-82d3-9624ee888acd" xmlns:ns3="aa0da1ad-2373-4553-8cd0-51454ddf5f87" targetNamespace="http://schemas.microsoft.com/office/2006/metadata/properties" ma:root="true" ma:fieldsID="5097b7e1cdbd0416042cf4f3a36e1a4b" ns2:_="" ns3:_="">
    <xsd:import namespace="b215d373-4ab1-4c9a-82d3-9624ee888acd"/>
    <xsd:import namespace="aa0da1ad-2373-4553-8cd0-51454ddf5f87"/>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5d373-4ab1-4c9a-82d3-9624ee888acd"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0da1ad-2373-4553-8cd0-51454ddf5f87" elementFormDefault="qualified">
    <xsd:import namespace="http://schemas.microsoft.com/office/2006/documentManagement/types"/>
    <xsd:import namespace="http://schemas.microsoft.com/office/infopath/2007/PartnerControls"/>
    <xsd:element name="LastSharedByUser" ma:index="10" nillable="true" ma:displayName="Última vez que se compartió por usuario" ma:description="" ma:internalName="LastSharedByUser" ma:readOnly="true">
      <xsd:simpleType>
        <xsd:restriction base="dms:Note">
          <xsd:maxLength value="255"/>
        </xsd:restriction>
      </xsd:simpleType>
    </xsd:element>
    <xsd:element name="LastSharedByTime" ma:index="11"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C12053-F769-4628-AA11-CCA617A14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15d373-4ab1-4c9a-82d3-9624ee888acd"/>
    <ds:schemaRef ds:uri="aa0da1ad-2373-4553-8cd0-51454ddf5f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1AD670-B9BF-46EA-98CC-AA18D9B8042E}">
  <ds:schemaRefs>
    <ds:schemaRef ds:uri="http://schemas.microsoft.com/office/2006/metadata/properties"/>
    <ds:schemaRef ds:uri="http://www.w3.org/XML/1998/namespace"/>
    <ds:schemaRef ds:uri="aa0da1ad-2373-4553-8cd0-51454ddf5f87"/>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b215d373-4ab1-4c9a-82d3-9624ee888acd"/>
    <ds:schemaRef ds:uri="http://purl.org/dc/terms/"/>
  </ds:schemaRefs>
</ds:datastoreItem>
</file>

<file path=customXml/itemProps3.xml><?xml version="1.0" encoding="utf-8"?>
<ds:datastoreItem xmlns:ds="http://schemas.openxmlformats.org/officeDocument/2006/customXml" ds:itemID="{5A6BD83C-37F4-4CD2-A60C-BD78BF48BC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2748</TotalTime>
  <Words>2904</Words>
  <Application>Microsoft Office PowerPoint</Application>
  <PresentationFormat>Personalizado</PresentationFormat>
  <Paragraphs>311</Paragraphs>
  <Slides>37</Slides>
  <Notes>23</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37</vt:i4>
      </vt:variant>
    </vt:vector>
  </HeadingPairs>
  <TitlesOfParts>
    <vt:vector size="52" baseType="lpstr">
      <vt:lpstr>Arial</vt:lpstr>
      <vt:lpstr>Bebas Neue</vt:lpstr>
      <vt:lpstr>BebasNeueBold</vt:lpstr>
      <vt:lpstr>BebasNeueBook</vt:lpstr>
      <vt:lpstr>Calibri</vt:lpstr>
      <vt:lpstr>Calibri Light</vt:lpstr>
      <vt:lpstr>Helvetica Light</vt:lpstr>
      <vt:lpstr>Helvetica Neue</vt:lpstr>
      <vt:lpstr>Times New Roman</vt:lpstr>
      <vt:lpstr>Wingdings</vt:lpstr>
      <vt:lpstr>Work Sans</vt:lpstr>
      <vt:lpstr>Work Sans Light</vt:lpstr>
      <vt:lpstr>Work Sans Medium</vt:lpstr>
      <vt:lpstr>Work Sans SemiBold</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Carolina Escobar Barrera</dc:creator>
  <cp:lastModifiedBy>Carlos Julio Leon Caicedo</cp:lastModifiedBy>
  <cp:revision>221</cp:revision>
  <dcterms:modified xsi:type="dcterms:W3CDTF">2017-07-27T05:15:44Z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0x010100E1FA2EA36F391746862FE50E0836667A</vt:lpwstr>
  </property>
</Properties>
</file>